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66" r:id="rId7"/>
    <p:sldId id="267" r:id="rId8"/>
    <p:sldId id="262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4162" cy="68830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44162" y="2057400"/>
            <a:ext cx="7160942" cy="862716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IL FENICOTTERO</a:t>
            </a:r>
            <a:endParaRPr lang="it-IT" sz="54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60699" y="3514460"/>
            <a:ext cx="4527868" cy="554603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Ricerca di Anna </a:t>
            </a:r>
            <a:r>
              <a:rPr lang="it-IT" sz="2400" b="1" dirty="0" err="1" smtClean="0">
                <a:solidFill>
                  <a:schemeClr val="accent3">
                    <a:lumMod val="50000"/>
                  </a:schemeClr>
                </a:solidFill>
              </a:rPr>
              <a:t>Munafò</a:t>
            </a: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 IF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558784" y="5992500"/>
            <a:ext cx="305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Roma, </a:t>
            </a:r>
            <a:r>
              <a:rPr lang="it-IT" sz="2400" dirty="0" smtClean="0">
                <a:solidFill>
                  <a:schemeClr val="bg1"/>
                </a:solidFill>
              </a:rPr>
              <a:t>14/04/2020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88643" y="962504"/>
            <a:ext cx="4722042" cy="585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I suoi </a:t>
            </a:r>
            <a:r>
              <a:rPr lang="it-IT" dirty="0"/>
              <a:t>habitat preferiti sono </a:t>
            </a:r>
            <a:r>
              <a:rPr lang="it-IT" b="1" dirty="0"/>
              <a:t>gli estuari</a:t>
            </a:r>
            <a:r>
              <a:rPr lang="it-IT" dirty="0"/>
              <a:t>, </a:t>
            </a:r>
            <a:r>
              <a:rPr lang="it-IT" b="1" dirty="0"/>
              <a:t>le saline</a:t>
            </a:r>
            <a:r>
              <a:rPr lang="it-IT" dirty="0"/>
              <a:t> e </a:t>
            </a:r>
            <a:r>
              <a:rPr lang="it-IT" dirty="0" smtClean="0"/>
              <a:t>le coste, </a:t>
            </a:r>
            <a:r>
              <a:rPr lang="it-IT" dirty="0"/>
              <a:t>dove trova le </a:t>
            </a:r>
            <a:r>
              <a:rPr lang="it-IT" dirty="0" smtClean="0"/>
              <a:t>condizioni per</a:t>
            </a:r>
            <a:r>
              <a:rPr lang="it-IT" dirty="0"/>
              <a:t> </a:t>
            </a:r>
            <a:r>
              <a:rPr lang="it-IT" dirty="0" smtClean="0"/>
              <a:t>fare nidi</a:t>
            </a:r>
            <a:r>
              <a:rPr lang="it-IT" dirty="0"/>
              <a:t> e nutrirsi</a:t>
            </a:r>
            <a:r>
              <a:rPr lang="it-IT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P</a:t>
            </a:r>
            <a:r>
              <a:rPr lang="it-IT" dirty="0" smtClean="0"/>
              <a:t>esa da 2,1 a 4,1 kg circa, apre le ali fino a 1,5 </a:t>
            </a:r>
            <a:r>
              <a:rPr lang="it-IT" dirty="0"/>
              <a:t>m e in </a:t>
            </a:r>
            <a:r>
              <a:rPr lang="it-IT" dirty="0" smtClean="0"/>
              <a:t>piedi, </a:t>
            </a:r>
            <a:r>
              <a:rPr lang="it-IT" dirty="0"/>
              <a:t>con il collo disteso, </a:t>
            </a:r>
            <a:r>
              <a:rPr lang="it-IT" dirty="0" smtClean="0"/>
              <a:t>raggiunge </a:t>
            </a:r>
            <a:r>
              <a:rPr lang="it-IT" dirty="0"/>
              <a:t>1,2 m di </a:t>
            </a:r>
            <a:r>
              <a:rPr lang="it-IT" dirty="0" smtClean="0"/>
              <a:t>altezza. 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I maschi sono un po’ più grandi delle femmine.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Questi fenicotteri hanno il piumaggio di colore rosa perché mangiano il </a:t>
            </a:r>
            <a:r>
              <a:rPr lang="it-IT" b="1" dirty="0" smtClean="0"/>
              <a:t>crostaceo </a:t>
            </a:r>
            <a:r>
              <a:rPr lang="it-IT" b="1" i="1" dirty="0" smtClean="0"/>
              <a:t>artemia salina</a:t>
            </a:r>
            <a:r>
              <a:rPr lang="it-IT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Nei giovani </a:t>
            </a:r>
            <a:r>
              <a:rPr lang="it-IT" dirty="0"/>
              <a:t>il piumaggio è inizialmente </a:t>
            </a:r>
            <a:r>
              <a:rPr lang="it-IT" b="1" dirty="0"/>
              <a:t>grigio</a:t>
            </a:r>
            <a:r>
              <a:rPr lang="it-IT" dirty="0"/>
              <a:t> e diventa </a:t>
            </a:r>
            <a:r>
              <a:rPr lang="it-IT" dirty="0" smtClean="0"/>
              <a:t>rosa </a:t>
            </a:r>
            <a:r>
              <a:rPr lang="it-IT" dirty="0"/>
              <a:t>solo dopo i 3 </a:t>
            </a:r>
            <a:r>
              <a:rPr lang="it-IT" dirty="0" smtClean="0"/>
              <a:t>anni.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372" y="1990869"/>
            <a:ext cx="6292812" cy="42465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02462" y="164562"/>
            <a:ext cx="7172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Il fenicottero rosa o </a:t>
            </a:r>
            <a:r>
              <a:rPr lang="it-IT" dirty="0" smtClean="0"/>
              <a:t>maggiore (1/2)</a:t>
            </a: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769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91829" y="159491"/>
            <a:ext cx="7172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Il fenicottero rosa o </a:t>
            </a:r>
            <a:r>
              <a:rPr lang="it-IT" dirty="0" smtClean="0"/>
              <a:t>maggiore (2/2)</a:t>
            </a:r>
            <a:r>
              <a:rPr lang="it-IT" dirty="0"/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 rot="10800000" flipV="1">
            <a:off x="808727" y="1151985"/>
            <a:ext cx="9658836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I fenicotteri </a:t>
            </a:r>
            <a:r>
              <a:rPr lang="it-IT" dirty="0" smtClean="0"/>
              <a:t>rosa </a:t>
            </a:r>
            <a:r>
              <a:rPr lang="it-IT" dirty="0"/>
              <a:t>sono </a:t>
            </a:r>
            <a:r>
              <a:rPr lang="it-IT" dirty="0" smtClean="0"/>
              <a:t>uccelli </a:t>
            </a:r>
            <a:r>
              <a:rPr lang="it-IT" dirty="0"/>
              <a:t>molto </a:t>
            </a:r>
            <a:r>
              <a:rPr lang="it-IT" dirty="0" smtClean="0"/>
              <a:t>sociali: </a:t>
            </a:r>
            <a:r>
              <a:rPr lang="it-IT" dirty="0"/>
              <a:t>vivono in colonie di migliaia di </a:t>
            </a:r>
            <a:r>
              <a:rPr lang="it-IT" dirty="0" smtClean="0"/>
              <a:t>esemplari</a:t>
            </a:r>
            <a:r>
              <a:rPr lang="it-IT" dirty="0"/>
              <a:t>.</a:t>
            </a:r>
            <a:r>
              <a:rPr lang="it-IT" dirty="0" smtClean="0"/>
              <a:t> </a:t>
            </a:r>
            <a:r>
              <a:rPr lang="it-IT" dirty="0"/>
              <a:t>Q</a:t>
            </a:r>
            <a:r>
              <a:rPr lang="it-IT" dirty="0" smtClean="0"/>
              <a:t>ueste </a:t>
            </a:r>
            <a:r>
              <a:rPr lang="it-IT" dirty="0"/>
              <a:t>grandi colonie servono ai fenicotteri </a:t>
            </a:r>
            <a:r>
              <a:rPr lang="it-IT" dirty="0" smtClean="0"/>
              <a:t>per </a:t>
            </a:r>
            <a:r>
              <a:rPr lang="it-IT" dirty="0"/>
              <a:t>tre scopi</a:t>
            </a:r>
            <a:r>
              <a:rPr lang="it-IT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evitare </a:t>
            </a:r>
            <a:r>
              <a:rPr lang="it-IT" dirty="0"/>
              <a:t>i </a:t>
            </a:r>
            <a:r>
              <a:rPr lang="it-IT" dirty="0" smtClean="0"/>
              <a:t>predatori;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assumere cibo;</a:t>
            </a:r>
            <a:endParaRPr lang="it-I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dirty="0" smtClean="0"/>
              <a:t>utilizzare i nidi in </a:t>
            </a:r>
            <a:r>
              <a:rPr lang="it-IT" dirty="0"/>
              <a:t>modo efficiente.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75" y="3269169"/>
            <a:ext cx="695214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7079" y="923737"/>
            <a:ext cx="79439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Riesce </a:t>
            </a:r>
            <a:r>
              <a:rPr lang="it-IT" dirty="0"/>
              <a:t>a </a:t>
            </a:r>
            <a:r>
              <a:rPr lang="it-IT" b="1" dirty="0"/>
              <a:t>stare in piedi su una gamba </a:t>
            </a:r>
            <a:r>
              <a:rPr lang="it-IT" b="1" dirty="0" smtClean="0"/>
              <a:t>sola</a:t>
            </a:r>
            <a:r>
              <a:rPr lang="it-IT" dirty="0" smtClean="0"/>
              <a:t>: sembra </a:t>
            </a:r>
            <a:r>
              <a:rPr lang="it-IT" dirty="0"/>
              <a:t>che lo faccia per non disperdere </a:t>
            </a:r>
            <a:r>
              <a:rPr lang="it-IT" dirty="0" smtClean="0"/>
              <a:t>calore quando </a:t>
            </a:r>
            <a:r>
              <a:rPr lang="it-IT" dirty="0"/>
              <a:t>si trova con le zampe nell'acqua.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Non </a:t>
            </a:r>
            <a:r>
              <a:rPr lang="it-IT" dirty="0"/>
              <a:t>ha praticamente predatori e </a:t>
            </a:r>
            <a:r>
              <a:rPr lang="it-IT" dirty="0" smtClean="0"/>
              <a:t>vive a </a:t>
            </a:r>
            <a:r>
              <a:rPr lang="it-IT" dirty="0"/>
              <a:t>lungo, arrivando mediamente a </a:t>
            </a:r>
            <a:r>
              <a:rPr lang="it-IT" b="1" dirty="0"/>
              <a:t>25 anni </a:t>
            </a:r>
            <a:r>
              <a:rPr lang="it-IT" dirty="0"/>
              <a:t>di </a:t>
            </a:r>
            <a:r>
              <a:rPr lang="it-IT" dirty="0" smtClean="0"/>
              <a:t>età.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Il suo</a:t>
            </a:r>
            <a:r>
              <a:rPr lang="it-IT" dirty="0"/>
              <a:t> </a:t>
            </a:r>
            <a:r>
              <a:rPr lang="it-IT" b="1" dirty="0"/>
              <a:t>stato di salute </a:t>
            </a:r>
            <a:r>
              <a:rPr lang="it-IT" dirty="0"/>
              <a:t> può essere distinto </a:t>
            </a:r>
            <a:r>
              <a:rPr lang="it-IT" dirty="0" smtClean="0"/>
              <a:t>dalla</a:t>
            </a:r>
            <a:r>
              <a:rPr lang="it-IT" dirty="0"/>
              <a:t> </a:t>
            </a:r>
            <a:r>
              <a:rPr lang="it-IT" b="1" dirty="0"/>
              <a:t>colorazione variopinta del suo </a:t>
            </a:r>
            <a:r>
              <a:rPr lang="it-IT" b="1" dirty="0" smtClean="0"/>
              <a:t>piumaggio. </a:t>
            </a:r>
            <a:r>
              <a:rPr lang="it-IT" dirty="0" smtClean="0"/>
              <a:t>Un</a:t>
            </a:r>
            <a:r>
              <a:rPr lang="it-IT" dirty="0"/>
              <a:t> fenicottero adulto dal piumaggio bianco o pallido </a:t>
            </a:r>
            <a:r>
              <a:rPr lang="it-IT" dirty="0" smtClean="0"/>
              <a:t>risulta</a:t>
            </a:r>
            <a:r>
              <a:rPr lang="it-IT" dirty="0"/>
              <a:t> malato o denutrito, scartato anche per il rituale dell’accoppiamento.</a:t>
            </a:r>
            <a:endParaRPr lang="it-IT" b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L’</a:t>
            </a:r>
            <a:r>
              <a:rPr lang="it-IT" b="1" dirty="0" smtClean="0"/>
              <a:t>evoluzione </a:t>
            </a:r>
            <a:r>
              <a:rPr lang="it-IT" b="1" dirty="0"/>
              <a:t>dei fenicotteri</a:t>
            </a:r>
            <a:r>
              <a:rPr lang="it-IT" dirty="0"/>
              <a:t> è avvenuta in tutta probabilità 50 milioni di anni fa, </a:t>
            </a:r>
            <a:r>
              <a:rPr lang="it-IT" dirty="0" smtClean="0"/>
              <a:t>mentre </a:t>
            </a:r>
            <a:r>
              <a:rPr lang="it-IT" dirty="0"/>
              <a:t>il ritrovamento dei fossili </a:t>
            </a:r>
            <a:r>
              <a:rPr lang="it-IT" dirty="0" smtClean="0"/>
              <a:t>lascia </a:t>
            </a:r>
            <a:r>
              <a:rPr lang="it-IT" dirty="0"/>
              <a:t>supporre che </a:t>
            </a:r>
            <a:r>
              <a:rPr lang="it-IT" dirty="0" smtClean="0"/>
              <a:t>i fenicotteri derivino </a:t>
            </a:r>
            <a:r>
              <a:rPr lang="it-IT" dirty="0"/>
              <a:t>dalla specie dei primitivi </a:t>
            </a:r>
            <a:r>
              <a:rPr lang="it-IT" dirty="0" smtClean="0"/>
              <a:t>caradriformi.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/>
              <a:t>Il fenicottero più antico è di origine francese </a:t>
            </a:r>
            <a:r>
              <a:rPr lang="it-IT" dirty="0" smtClean="0"/>
              <a:t>ed è denominato</a:t>
            </a:r>
            <a:r>
              <a:rPr lang="it-IT" dirty="0"/>
              <a:t> </a:t>
            </a:r>
            <a:r>
              <a:rPr lang="it-IT" dirty="0" err="1"/>
              <a:t>Phoenicopterus</a:t>
            </a:r>
            <a:r>
              <a:rPr lang="it-IT" dirty="0"/>
              <a:t> </a:t>
            </a:r>
            <a:r>
              <a:rPr lang="it-IT" dirty="0" err="1"/>
              <a:t>croizeti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69452" y="256437"/>
            <a:ext cx="649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 smtClean="0"/>
              <a:t>Curiosità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1" y="841212"/>
            <a:ext cx="2916422" cy="57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4600" y="644672"/>
            <a:ext cx="6755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Che tipo di animale è?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9436" y="1576345"/>
            <a:ext cx="11227242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Il fenicottero è un uccello diffuso in Europa, Asia e America ma anche nell’India Nord Occidentale.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È una specie tipica Mediterranea anche se è da poco tempo diffusa in Italia.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I fenicotteri amano viaggiare e muoversi.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97001" y="3887964"/>
            <a:ext cx="8991023" cy="253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 smtClean="0"/>
              <a:t>ll</a:t>
            </a:r>
            <a:r>
              <a:rPr lang="it-IT" dirty="0" smtClean="0"/>
              <a:t> </a:t>
            </a:r>
            <a:r>
              <a:rPr lang="it-IT" i="1" dirty="0">
                <a:solidFill>
                  <a:srgbClr val="FFFF00"/>
                </a:solidFill>
              </a:rPr>
              <a:t>fenicottero maggiore</a:t>
            </a:r>
            <a:r>
              <a:rPr lang="it-IT" dirty="0"/>
              <a:t> o </a:t>
            </a:r>
            <a:r>
              <a:rPr lang="it-IT" i="1" dirty="0">
                <a:solidFill>
                  <a:srgbClr val="FFFF00"/>
                </a:solidFill>
              </a:rPr>
              <a:t>fenicottero rosa</a:t>
            </a:r>
            <a:r>
              <a:rPr lang="it-IT" dirty="0"/>
              <a:t> vive in alcune zone dell’Africa, </a:t>
            </a:r>
            <a:r>
              <a:rPr lang="it-IT" dirty="0" smtClean="0"/>
              <a:t>dell’Europa e dell’Asia</a:t>
            </a:r>
            <a:r>
              <a:rPr lang="it-IT" dirty="0"/>
              <a:t>, mentre il </a:t>
            </a:r>
            <a:r>
              <a:rPr lang="it-IT" i="1" dirty="0">
                <a:solidFill>
                  <a:srgbClr val="FFFF00"/>
                </a:solidFill>
              </a:rPr>
              <a:t>fenicottero minore </a:t>
            </a:r>
            <a:r>
              <a:rPr lang="it-IT" dirty="0"/>
              <a:t>vive in Africa e nell’India nordoccidentale. Nella parte meridionale del Sud America </a:t>
            </a:r>
            <a:r>
              <a:rPr lang="it-IT" dirty="0" smtClean="0"/>
              <a:t>è, invece, diffuso il </a:t>
            </a:r>
            <a:r>
              <a:rPr lang="it-IT" i="1" dirty="0">
                <a:solidFill>
                  <a:srgbClr val="FFFF00"/>
                </a:solidFill>
              </a:rPr>
              <a:t>fenicottero del Cile </a:t>
            </a:r>
            <a:r>
              <a:rPr lang="it-IT" dirty="0"/>
              <a:t>e sulle Ande in Perù, Bolivia e Argentina vivono invece il </a:t>
            </a:r>
            <a:r>
              <a:rPr lang="it-IT" i="1" dirty="0">
                <a:solidFill>
                  <a:srgbClr val="FFFF00"/>
                </a:solidFill>
              </a:rPr>
              <a:t>fenicottero di James </a:t>
            </a:r>
            <a:r>
              <a:rPr lang="it-IT" dirty="0"/>
              <a:t>e il </a:t>
            </a:r>
            <a:r>
              <a:rPr lang="it-IT" i="1" dirty="0">
                <a:solidFill>
                  <a:srgbClr val="FFFF00"/>
                </a:solidFill>
              </a:rPr>
              <a:t>fenicottero delle Ande</a:t>
            </a:r>
            <a:r>
              <a:rPr lang="it-IT" dirty="0"/>
              <a:t>. Infine </a:t>
            </a:r>
            <a:r>
              <a:rPr lang="it-IT" dirty="0" smtClean="0"/>
              <a:t>c’è </a:t>
            </a:r>
            <a:r>
              <a:rPr lang="it-IT" dirty="0"/>
              <a:t>il </a:t>
            </a:r>
            <a:r>
              <a:rPr lang="it-IT" i="1" dirty="0">
                <a:solidFill>
                  <a:srgbClr val="FFFF00"/>
                </a:solidFill>
              </a:rPr>
              <a:t>fenicottero americano</a:t>
            </a:r>
            <a:r>
              <a:rPr lang="it-IT" dirty="0"/>
              <a:t> che vive ai Caraibi e sulle isole Galapagos</a:t>
            </a:r>
            <a:r>
              <a:rPr lang="it-IT" dirty="0" smtClean="0"/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19694" y="3082860"/>
            <a:ext cx="502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 tipi di fenicottero</a:t>
            </a:r>
          </a:p>
        </p:txBody>
      </p:sp>
    </p:spTree>
    <p:extLst>
      <p:ext uri="{BB962C8B-B14F-4D97-AF65-F5344CB8AC3E}">
        <p14:creationId xmlns:p14="http://schemas.microsoft.com/office/powerpoint/2010/main" val="25136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71350" y="145011"/>
            <a:ext cx="475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Il cibo dei fenicotteri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9292" y="1665581"/>
            <a:ext cx="5864116" cy="414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/>
              <a:t>Questi </a:t>
            </a:r>
            <a:r>
              <a:rPr lang="it-IT" sz="2000" dirty="0"/>
              <a:t>uccelli </a:t>
            </a:r>
            <a:r>
              <a:rPr lang="it-IT" sz="2000" dirty="0" smtClean="0"/>
              <a:t>sono considerati</a:t>
            </a:r>
            <a:r>
              <a:rPr lang="it-IT" sz="2000" dirty="0"/>
              <a:t> </a:t>
            </a:r>
            <a:r>
              <a:rPr lang="it-IT" sz="2000" b="1" dirty="0"/>
              <a:t>onnivori</a:t>
            </a:r>
            <a:r>
              <a:rPr lang="it-IT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Principalmente mangiano piccoli </a:t>
            </a:r>
            <a:r>
              <a:rPr lang="it-IT" sz="2000" dirty="0"/>
              <a:t>invertebrati come crostacei e </a:t>
            </a:r>
            <a:r>
              <a:rPr lang="it-IT" sz="2000" dirty="0" smtClean="0"/>
              <a:t>molluschi.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Amano </a:t>
            </a:r>
            <a:r>
              <a:rPr lang="it-IT" sz="2000" dirty="0"/>
              <a:t>alimentarsi anche di granchi e piccoli </a:t>
            </a:r>
            <a:r>
              <a:rPr lang="it-IT" sz="2000" dirty="0" smtClean="0"/>
              <a:t>pesci, di </a:t>
            </a:r>
            <a:r>
              <a:rPr lang="it-IT" sz="2000" dirty="0"/>
              <a:t>gamberetti di acqua </a:t>
            </a:r>
            <a:r>
              <a:rPr lang="it-IT" sz="2000" dirty="0" smtClean="0"/>
              <a:t>salata e di alghe </a:t>
            </a:r>
            <a:r>
              <a:rPr lang="it-IT" sz="2000" dirty="0"/>
              <a:t>blu-verdi</a:t>
            </a:r>
            <a:r>
              <a:rPr lang="it-IT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I </a:t>
            </a:r>
            <a:r>
              <a:rPr lang="it-IT" sz="2000" dirty="0"/>
              <a:t>loro becchi </a:t>
            </a:r>
            <a:r>
              <a:rPr lang="it-IT" sz="2000" dirty="0" smtClean="0"/>
              <a:t>si sono adattati </a:t>
            </a:r>
            <a:r>
              <a:rPr lang="it-IT" sz="2000" dirty="0"/>
              <a:t>in modo </a:t>
            </a:r>
            <a:r>
              <a:rPr lang="it-IT" sz="2000" dirty="0" smtClean="0"/>
              <a:t>da poter separare </a:t>
            </a:r>
            <a:r>
              <a:rPr lang="it-IT" sz="2000" dirty="0"/>
              <a:t>fango e limo dal cibo</a:t>
            </a:r>
            <a:r>
              <a:rPr lang="it-IT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04" y="835635"/>
            <a:ext cx="5186071" cy="58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94323" y="435331"/>
            <a:ext cx="649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La </a:t>
            </a:r>
            <a:r>
              <a:rPr lang="it-IT" dirty="0" smtClean="0"/>
              <a:t>riproduzione (1/3)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3770" y="1717086"/>
            <a:ext cx="5950754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I fenicotteri vivono in</a:t>
            </a:r>
            <a:r>
              <a:rPr lang="it-IT" dirty="0"/>
              <a:t> </a:t>
            </a:r>
            <a:r>
              <a:rPr lang="it-IT" b="1" dirty="0"/>
              <a:t>colonie ad alta </a:t>
            </a:r>
            <a:r>
              <a:rPr lang="it-IT" b="1" dirty="0" smtClean="0"/>
              <a:t>densità</a:t>
            </a:r>
            <a:r>
              <a:rPr lang="it-IT" dirty="0" smtClean="0"/>
              <a:t>. Formano </a:t>
            </a:r>
            <a:r>
              <a:rPr lang="it-IT" dirty="0"/>
              <a:t>coppie che rimangono insieme per molti anni e cooperano durante tutto il periodo riproduttivo, dalla </a:t>
            </a:r>
            <a:r>
              <a:rPr lang="it-IT" b="1" dirty="0"/>
              <a:t>costruzione del nido </a:t>
            </a:r>
            <a:r>
              <a:rPr lang="it-IT" dirty="0"/>
              <a:t>fino all'involo dei piccoli</a:t>
            </a:r>
            <a:r>
              <a:rPr lang="it-IT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Il rituale di corteggiamento è svolto da un gruppo di maschi in acque basse; la femmina sceglie fra questi il suo compagno e glielo fa capire con </a:t>
            </a:r>
            <a:r>
              <a:rPr lang="it-IT" b="1" dirty="0"/>
              <a:t>particolari </a:t>
            </a:r>
            <a:r>
              <a:rPr lang="it-IT" b="1" dirty="0" smtClean="0"/>
              <a:t>mosse</a:t>
            </a:r>
            <a:r>
              <a:rPr lang="it-IT" dirty="0" smtClean="0"/>
              <a:t>. Dopo </a:t>
            </a:r>
            <a:r>
              <a:rPr lang="it-IT" dirty="0"/>
              <a:t>la coppia si sposta in acque più alte per accoppiarsi</a:t>
            </a:r>
            <a:r>
              <a:rPr lang="it-IT" dirty="0" smtClean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134926"/>
            <a:ext cx="5397194" cy="35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97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592" y="1198964"/>
            <a:ext cx="11761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I </a:t>
            </a:r>
            <a:r>
              <a:rPr lang="it-IT" dirty="0"/>
              <a:t>fenicotteri depongono in tempi diversi a seconda delle regioni </a:t>
            </a:r>
            <a:r>
              <a:rPr lang="it-IT" dirty="0" smtClean="0"/>
              <a:t>in quanto la deposizione delle uova è condizionata </a:t>
            </a:r>
            <a:r>
              <a:rPr lang="it-IT" dirty="0"/>
              <a:t>da </a:t>
            </a:r>
            <a:r>
              <a:rPr lang="it-IT" dirty="0" smtClean="0"/>
              <a:t>fattori </a:t>
            </a:r>
            <a:r>
              <a:rPr lang="it-IT" dirty="0"/>
              <a:t>come le </a:t>
            </a:r>
            <a:r>
              <a:rPr lang="it-IT" dirty="0" smtClean="0"/>
              <a:t>piogge, </a:t>
            </a:r>
            <a:r>
              <a:rPr lang="it-IT" dirty="0"/>
              <a:t>la temperatura e il livello </a:t>
            </a:r>
            <a:r>
              <a:rPr lang="it-IT" dirty="0" smtClean="0"/>
              <a:t>dell’acqua.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femmina </a:t>
            </a:r>
            <a:r>
              <a:rPr lang="it-IT" b="1" dirty="0"/>
              <a:t>depone un solo uovo l'anno</a:t>
            </a:r>
            <a:r>
              <a:rPr lang="it-IT" dirty="0"/>
              <a:t>, grande e bianco, che viene incubato da entrambi i genitori per 28-32 giorni. Le cure dei genitori continuano finché il pulcino non si invola, a 65-90 giorni di vita. 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494323" y="545059"/>
            <a:ext cx="649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La </a:t>
            </a:r>
            <a:r>
              <a:rPr lang="it-IT" dirty="0" smtClean="0"/>
              <a:t>riproduzione (2/3)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462168"/>
            <a:ext cx="5080000" cy="3289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4592" y="2971800"/>
            <a:ext cx="6784848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Poiché i piccoli nascono vicino ad altri nidi, genitori e figli hanno sviluppato la capacità di riconoscersi attraverso</a:t>
            </a:r>
            <a:r>
              <a:rPr lang="it-IT" b="1" dirty="0"/>
              <a:t> i versi che emettono.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I gruppi di riproduzione sono composti dai 15 ai 50 uccelli.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I fenicotteri formano forti legami di coppia, anche se in colonie più grandi a volte tendono a cambiare compagni, forse perché hanno una scelta più ampia. Le coppie formate, difendono i territori di nidificazione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9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2880" y="1812859"/>
            <a:ext cx="394106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I </a:t>
            </a:r>
            <a:r>
              <a:rPr lang="it-IT" dirty="0"/>
              <a:t>fenicotteri scelgono dove fare il nido in base a fattori climatici e ambientali.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Il nido è molto semplice ed è costruito nel fango ed è nei nidi che normalmente si riproducono i fenicotteri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94323" y="435331"/>
            <a:ext cx="649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La </a:t>
            </a:r>
            <a:r>
              <a:rPr lang="it-IT" dirty="0" smtClean="0"/>
              <a:t>riproduzione (3/3)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733" r="941" b="14534"/>
          <a:stretch/>
        </p:blipFill>
        <p:spPr>
          <a:xfrm>
            <a:off x="4291584" y="1200211"/>
            <a:ext cx="7708392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94323" y="435331"/>
            <a:ext cx="649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La </a:t>
            </a:r>
            <a:r>
              <a:rPr lang="it-IT" dirty="0" smtClean="0"/>
              <a:t>nascita del fenicottero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9619" y="1399429"/>
            <a:ext cx="5506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smtClean="0"/>
              <a:t>Il fenicottero nasce dopo 28 giorni di incubazione e non ha piume rosa, ma bianche, successivamente diventano grigie e infine rosa.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La colorazione rosa viene assunta dai piccoli a circa 3 anni di vita.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I fenicotteri adulti dopo la nascita del figlio lo allattano, tutti e due i genitori nutrono il piccolo con il </a:t>
            </a:r>
            <a:r>
              <a:rPr lang="it-IT" b="1" dirty="0" smtClean="0"/>
              <a:t>latte di gozzo.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Il piccolo lascia il nido a circa 7 giorni dalla nascita.</a:t>
            </a:r>
            <a:r>
              <a:rPr lang="it-IT" b="1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66" y="4574387"/>
            <a:ext cx="3668731" cy="206366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92" y="1252728"/>
            <a:ext cx="4824456" cy="27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63624" y="1162878"/>
            <a:ext cx="8439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Il fenicottero è un migratore che </a:t>
            </a:r>
            <a:r>
              <a:rPr lang="it-IT" dirty="0" smtClean="0"/>
              <a:t>nel viaggio </a:t>
            </a:r>
            <a:r>
              <a:rPr lang="it-IT" dirty="0"/>
              <a:t>può arrivare </a:t>
            </a:r>
            <a:r>
              <a:rPr lang="it-IT" dirty="0" smtClean="0"/>
              <a:t>in diversi </a:t>
            </a:r>
            <a:r>
              <a:rPr lang="it-IT" dirty="0"/>
              <a:t>continenti, dall’Europa dove vive tutto l’anno </a:t>
            </a:r>
            <a:r>
              <a:rPr lang="it-IT" dirty="0" smtClean="0"/>
              <a:t>all’Africa, o anche in </a:t>
            </a:r>
            <a:r>
              <a:rPr lang="it-IT" dirty="0"/>
              <a:t>Asia</a:t>
            </a:r>
            <a:r>
              <a:rPr lang="it-IT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it-IT" b="1" dirty="0" smtClean="0"/>
              <a:t>La </a:t>
            </a:r>
            <a:r>
              <a:rPr lang="it-IT" b="1" dirty="0"/>
              <a:t>migrazione del fenicottero</a:t>
            </a:r>
            <a:r>
              <a:rPr lang="it-IT" dirty="0"/>
              <a:t> spesso non è regolare, può capitare infatti che una colonia scompaia da un luogo </a:t>
            </a:r>
            <a:r>
              <a:rPr lang="it-IT" dirty="0" smtClean="0"/>
              <a:t>e poi torni </a:t>
            </a:r>
            <a:r>
              <a:rPr lang="it-IT" dirty="0"/>
              <a:t>a visitarlo </a:t>
            </a:r>
            <a:r>
              <a:rPr lang="it-IT" dirty="0" smtClean="0"/>
              <a:t>anni </a:t>
            </a:r>
            <a:r>
              <a:rPr lang="it-IT" dirty="0"/>
              <a:t>dopo</a:t>
            </a:r>
            <a:r>
              <a:rPr lang="it-IT" dirty="0" smtClean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94323" y="435331"/>
            <a:ext cx="649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La </a:t>
            </a:r>
            <a:r>
              <a:rPr lang="it-IT" dirty="0" smtClean="0"/>
              <a:t>migrazione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3" y="3059976"/>
            <a:ext cx="6332573" cy="34301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67" y="3359422"/>
            <a:ext cx="4702425" cy="28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86341" y="1848368"/>
            <a:ext cx="7315938" cy="3615267"/>
          </a:xfrm>
        </p:spPr>
        <p:txBody>
          <a:bodyPr>
            <a:normAutofit fontScale="92500" lnSpcReduction="20000"/>
          </a:bodyPr>
          <a:lstStyle/>
          <a:p>
            <a:pPr fontAlgn="t"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</a:rPr>
              <a:t>V</a:t>
            </a:r>
            <a:r>
              <a:rPr lang="it-IT" dirty="0" smtClean="0">
                <a:solidFill>
                  <a:schemeClr val="tx1"/>
                </a:solidFill>
              </a:rPr>
              <a:t>ive </a:t>
            </a:r>
            <a:r>
              <a:rPr lang="it-IT" dirty="0">
                <a:solidFill>
                  <a:schemeClr val="tx1"/>
                </a:solidFill>
              </a:rPr>
              <a:t>in acque poco profonde principalmente nei pressi di laghi e </a:t>
            </a:r>
            <a:r>
              <a:rPr lang="it-IT" dirty="0" smtClean="0">
                <a:solidFill>
                  <a:schemeClr val="tx1"/>
                </a:solidFill>
              </a:rPr>
              <a:t>lagune;</a:t>
            </a:r>
            <a:endParaRPr lang="it-IT" dirty="0">
              <a:solidFill>
                <a:schemeClr val="tx1"/>
              </a:solidFill>
            </a:endParaRPr>
          </a:p>
          <a:p>
            <a:pPr fontAlgn="t"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i </a:t>
            </a:r>
            <a:r>
              <a:rPr lang="it-IT" dirty="0">
                <a:solidFill>
                  <a:schemeClr val="tx1"/>
                </a:solidFill>
              </a:rPr>
              <a:t>nutre di alghe, molluschi e crostacei, </a:t>
            </a:r>
            <a:r>
              <a:rPr lang="it-IT" dirty="0" smtClean="0">
                <a:solidFill>
                  <a:schemeClr val="tx1"/>
                </a:solidFill>
              </a:rPr>
              <a:t>che gli danno il colore rosa;</a:t>
            </a:r>
          </a:p>
          <a:p>
            <a:pPr fontAlgn="t"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Depone </a:t>
            </a:r>
            <a:r>
              <a:rPr lang="it-IT" dirty="0">
                <a:solidFill>
                  <a:schemeClr val="tx1"/>
                </a:solidFill>
              </a:rPr>
              <a:t>solitamente 1 uovo e l’incubazione dura all’incirca </a:t>
            </a:r>
            <a:r>
              <a:rPr lang="it-IT" dirty="0" smtClean="0">
                <a:solidFill>
                  <a:schemeClr val="tx1"/>
                </a:solidFill>
              </a:rPr>
              <a:t>28 giorni;</a:t>
            </a:r>
            <a:endParaRPr lang="it-IT" dirty="0">
              <a:solidFill>
                <a:schemeClr val="tx1"/>
              </a:solidFill>
            </a:endParaRPr>
          </a:p>
          <a:p>
            <a:pPr fontAlgn="t"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È noto </a:t>
            </a:r>
            <a:r>
              <a:rPr lang="it-IT" dirty="0">
                <a:solidFill>
                  <a:schemeClr val="tx1"/>
                </a:solidFill>
              </a:rPr>
              <a:t>come il più piccolo e il più </a:t>
            </a:r>
            <a:r>
              <a:rPr lang="it-IT" dirty="0" smtClean="0">
                <a:solidFill>
                  <a:schemeClr val="tx1"/>
                </a:solidFill>
              </a:rPr>
              <a:t>numeroso fra tutti i tipi di fenicottero.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63513" y="760445"/>
            <a:ext cx="865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FF0000"/>
                </a:solidFill>
              </a:defRPr>
            </a:lvl1pPr>
          </a:lstStyle>
          <a:p>
            <a:r>
              <a:rPr lang="it-IT" b="1" dirty="0"/>
              <a:t>Il fenicottero minore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67" y="1538524"/>
            <a:ext cx="3960987" cy="42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12832</TotalTime>
  <Words>493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Century Gothic</vt:lpstr>
      <vt:lpstr>Wingdings 3</vt:lpstr>
      <vt:lpstr>Sezione</vt:lpstr>
      <vt:lpstr>IL FENICOTTERO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FENICOTTERO</dc:title>
  <dc:creator>casa</dc:creator>
  <cp:lastModifiedBy>casa</cp:lastModifiedBy>
  <cp:revision>59</cp:revision>
  <dcterms:created xsi:type="dcterms:W3CDTF">2020-04-03T09:30:53Z</dcterms:created>
  <dcterms:modified xsi:type="dcterms:W3CDTF">2020-05-09T14:11:50Z</dcterms:modified>
</cp:coreProperties>
</file>