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94660" autoAdjust="0"/>
  </p:normalViewPr>
  <p:slideViewPr>
    <p:cSldViewPr>
      <p:cViewPr varScale="1">
        <p:scale>
          <a:sx n="89" d="100"/>
          <a:sy n="89" d="100"/>
        </p:scale>
        <p:origin x="-111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127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24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458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30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010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57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497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046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5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021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1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B4CD-77BE-4525-8F76-465FA9521875}" type="datetimeFigureOut">
              <a:rPr lang="it-IT" smtClean="0"/>
              <a:t>10/04/2020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B5D90-53DC-4FFC-8930-0036F0C3101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29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80295"/>
          </a:xfrm>
          <a:solidFill>
            <a:schemeClr val="bg1"/>
          </a:solidFill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Le meduse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32242" y="0"/>
            <a:ext cx="9176242" cy="6858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sz="4000" dirty="0" smtClean="0">
                <a:solidFill>
                  <a:schemeClr val="bg1"/>
                </a:solidFill>
              </a:rPr>
              <a:t>Le meduse</a:t>
            </a:r>
            <a:endParaRPr lang="it-IT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98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</a:rPr>
              <a:t>Cosa sono le meduse?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Le meduse sono animali molto antichi, anche più dei dinosauri!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Sono animali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planctnoici</a:t>
            </a:r>
            <a:r>
              <a:rPr lang="it-IT" sz="1800" i="1" dirty="0" smtClean="0"/>
              <a:t>, </a:t>
            </a:r>
            <a:r>
              <a:rPr lang="it-IT" sz="1800" dirty="0" smtClean="0"/>
              <a:t>ossia organismi galleggianti che, non essendo in grado di dirigere il loro movimento (almeno in senso orizzontale)</a:t>
            </a:r>
            <a:r>
              <a:rPr lang="it-IT" sz="1800" i="1" dirty="0" smtClean="0"/>
              <a:t> </a:t>
            </a:r>
            <a:r>
              <a:rPr lang="it-IT" sz="1800" dirty="0" smtClean="0"/>
              <a:t>vengono trasportati passivamente dalle correnti e dal </a:t>
            </a:r>
            <a:r>
              <a:rPr lang="it-IT" sz="1800" dirty="0" smtClean="0"/>
              <a:t>movimento del mare.</a:t>
            </a:r>
            <a:endParaRPr lang="it-IT" sz="1800" dirty="0" smtClean="0"/>
          </a:p>
          <a:p>
            <a:pPr marL="0" indent="0">
              <a:buNone/>
            </a:pPr>
            <a:endParaRPr lang="it-IT" sz="1800" i="1" dirty="0" smtClean="0"/>
          </a:p>
          <a:p>
            <a:pPr marL="0" indent="0">
              <a:buNone/>
            </a:pPr>
            <a:r>
              <a:rPr lang="it-IT" sz="1800" dirty="0" smtClean="0"/>
              <a:t>Sono composte soprattutto da acqua e per questo hanno un aspetto gelatinoso.</a:t>
            </a:r>
          </a:p>
          <a:p>
            <a:pPr marL="0" indent="0">
              <a:buNone/>
            </a:pPr>
            <a:r>
              <a:rPr lang="it-IT" sz="1800" dirty="0" smtClean="0"/>
              <a:t>Le meduse sono formate dall’ombrella e dai tentacoli, più o meno urticanti.</a:t>
            </a:r>
          </a:p>
          <a:p>
            <a:pPr marL="0" indent="0">
              <a:buNone/>
            </a:pPr>
            <a:r>
              <a:rPr lang="it-IT" sz="1800" dirty="0" smtClean="0"/>
              <a:t>Al centro dell’ombrella troviamo una struttura tubolare chiamata manubrio che termina con un’apertura che funge sia da bocca che da ano.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Vengono anche definite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cnidari , </a:t>
            </a:r>
            <a:r>
              <a:rPr lang="it-IT" sz="1800" dirty="0" smtClean="0"/>
              <a:t>che in greco significa ortiche.</a:t>
            </a:r>
          </a:p>
          <a:p>
            <a:pPr marL="0" indent="0">
              <a:buNone/>
            </a:pPr>
            <a:r>
              <a:rPr lang="it-IT" sz="1800" dirty="0" smtClean="0"/>
              <a:t>Infatti nei tentacoli troviamo piccole capsule chiamate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cnidocisti </a:t>
            </a:r>
            <a:r>
              <a:rPr lang="it-IT" sz="1800" dirty="0" smtClean="0"/>
              <a:t>con all’interno un filamento con delle spine che escono solo per nutrirsi o quando la medusa sente di essere attaccata.</a:t>
            </a:r>
          </a:p>
          <a:p>
            <a:pPr marL="0" indent="0">
              <a:buNone/>
            </a:pPr>
            <a:r>
              <a:rPr lang="it-IT" sz="1800" dirty="0" smtClean="0"/>
              <a:t>Queste spine contengono sostanze tossiche naturali, a volte mortali (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Cubomedusa/Vespa di mare</a:t>
            </a:r>
            <a:r>
              <a:rPr lang="it-IT" sz="1800" dirty="0" smtClean="0"/>
              <a:t>),</a:t>
            </a:r>
            <a:r>
              <a:rPr lang="it-IT" sz="1800" dirty="0"/>
              <a:t> </a:t>
            </a:r>
            <a:r>
              <a:rPr lang="it-IT" sz="1800" dirty="0" smtClean="0"/>
              <a:t>che servono a </a:t>
            </a:r>
            <a:r>
              <a:rPr lang="it-IT" sz="1800" dirty="0" smtClean="0"/>
              <a:t>uccidere/paralizzare</a:t>
            </a:r>
            <a:r>
              <a:rPr lang="it-IT" sz="1800" dirty="0" smtClean="0"/>
              <a:t> </a:t>
            </a:r>
            <a:r>
              <a:rPr lang="it-IT" sz="1800" dirty="0" smtClean="0"/>
              <a:t>o allontanare la preda/predatore.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6536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Come si riproducono?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286786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Come per i bruchi e le farfalle la vita delle meduse è suddivisa in due stadi:</a:t>
            </a:r>
          </a:p>
          <a:p>
            <a:pPr>
              <a:buFont typeface="+mj-lt"/>
              <a:buAutoNum type="arabicPeriod"/>
            </a:pPr>
            <a:r>
              <a:rPr lang="it-IT" sz="1800" dirty="0" smtClean="0"/>
              <a:t>quello di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polipo</a:t>
            </a:r>
            <a:r>
              <a:rPr lang="it-IT" sz="1800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it-IT" sz="1800" dirty="0" smtClean="0"/>
              <a:t>quello di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medusa</a:t>
            </a:r>
            <a:r>
              <a:rPr lang="it-IT" sz="1800" dirty="0" smtClean="0"/>
              <a:t>.</a:t>
            </a:r>
          </a:p>
          <a:p>
            <a:pPr marL="0" indent="0">
              <a:buNone/>
            </a:pPr>
            <a:r>
              <a:rPr lang="it-IT" sz="1800" dirty="0" smtClean="0"/>
              <a:t>Nel primo il corpo è formato da un cono con la bocca e i tentacoli all’insù, mentre nel secondo la bocca e i tentacoli  «guardano» verso il basso.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Le meduse si distinguono anche loro per il sesso.</a:t>
            </a:r>
          </a:p>
          <a:p>
            <a:pPr marL="0" indent="0">
              <a:buNone/>
            </a:pPr>
            <a:r>
              <a:rPr lang="it-IT" sz="1800" dirty="0" smtClean="0"/>
              <a:t>Per riprodursi il maschio rilascia attraverso l’ano gli spermatozoi, mentre le femmina rilascia l’ovulo e quando gli spermatozoi incontrano l’ovulo lo fecondano, facendolo infine cadere sul fondo del mare in modo da creare lo stadio iniziale dell’animale.</a:t>
            </a:r>
          </a:p>
          <a:p>
            <a:pPr marL="0" indent="0">
              <a:buNone/>
            </a:pPr>
            <a:r>
              <a:rPr lang="it-IT" sz="1800" dirty="0" smtClean="0"/>
              <a:t>Anche il polipo si può riprodurre: o per scissione o facendo crescere un sporgenza detta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gemma </a:t>
            </a:r>
            <a:r>
              <a:rPr lang="it-IT" sz="1800" dirty="0" smtClean="0"/>
              <a:t>che, quando le si sono formati la bocca e i </a:t>
            </a:r>
            <a:r>
              <a:rPr lang="it-IT" sz="1800" dirty="0" smtClean="0"/>
              <a:t>tentacoli, </a:t>
            </a:r>
            <a:r>
              <a:rPr lang="it-IT" sz="1800" dirty="0" smtClean="0"/>
              <a:t>si stacca dal corpo madre e si pianta anche essa sul fondo del mare.</a:t>
            </a:r>
          </a:p>
          <a:p>
            <a:pPr marL="0" indent="0">
              <a:buNone/>
            </a:pPr>
            <a:r>
              <a:rPr lang="it-IT" sz="1800" dirty="0" smtClean="0"/>
              <a:t>Dopo qualche settimana sul corpo del polipo iniziano a crescere degli anelli, del colore della medusa che diventerà, fino a che l’anello superiore (dotato solo esso di bocca/ano e tentacoli) si stacca diventando una giovane medusa detta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efira</a:t>
            </a:r>
            <a:r>
              <a:rPr lang="it-IT" sz="1800" dirty="0" smtClean="0"/>
              <a:t>.</a:t>
            </a:r>
          </a:p>
          <a:p>
            <a:pPr marL="0" indent="0">
              <a:buNone/>
            </a:pPr>
            <a:r>
              <a:rPr lang="it-IT" sz="1800" dirty="0" smtClean="0"/>
              <a:t>Qualche mese dopo è già diventata una medusa adulta.</a:t>
            </a:r>
          </a:p>
          <a:p>
            <a:pPr marL="0" indent="0">
              <a:buNone/>
            </a:pP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220296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Curiosità sulle meduse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3300" dirty="0" smtClean="0"/>
              <a:t>In natura esisto vari tipi di meduse, anche immortali, come la </a:t>
            </a:r>
            <a:r>
              <a:rPr lang="it-IT" sz="33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medusa Immortale</a:t>
            </a:r>
            <a:r>
              <a:rPr lang="it-IT" sz="3300" dirty="0" smtClean="0"/>
              <a:t>! (appunto).</a:t>
            </a:r>
          </a:p>
          <a:p>
            <a:pPr marL="0" indent="0">
              <a:buNone/>
            </a:pPr>
            <a:endParaRPr lang="it-IT" sz="3300" dirty="0" smtClean="0"/>
          </a:p>
          <a:p>
            <a:pPr marL="0" indent="0">
              <a:buNone/>
            </a:pPr>
            <a:r>
              <a:rPr lang="it-IT" sz="3300" dirty="0" smtClean="0"/>
              <a:t>In realtà è una medusa comune, solamente che ha la capacità di tornare una </a:t>
            </a:r>
            <a:r>
              <a:rPr lang="it-IT" sz="33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efira</a:t>
            </a:r>
            <a:r>
              <a:rPr lang="it-IT" sz="3300" dirty="0" smtClean="0"/>
              <a:t> quando: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300" dirty="0" smtClean="0"/>
              <a:t>Viene attaccata;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300" dirty="0" smtClean="0"/>
              <a:t>Quando non trova più cibo;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300" dirty="0" smtClean="0"/>
              <a:t>Quando è ferita;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300" dirty="0" smtClean="0"/>
              <a:t>Quando l’ambiente non è più favorevole.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endParaRPr lang="it-IT" sz="2100" dirty="0"/>
          </a:p>
          <a:p>
            <a:pPr marL="0" indent="0">
              <a:buNone/>
            </a:pPr>
            <a:r>
              <a:rPr lang="it-IT" dirty="0" smtClean="0"/>
              <a:t>Le meduse sono prive di cervello, di cuore e hanno un </a:t>
            </a:r>
            <a:r>
              <a:rPr lang="it-IT" dirty="0"/>
              <a:t>sistema nervoso elementare: alcune, </a:t>
            </a:r>
            <a:r>
              <a:rPr lang="it-IT" dirty="0" smtClean="0"/>
              <a:t>però, hanno gli occhi con il cristallino, la cornea e la retina, simili ai nostri. </a:t>
            </a:r>
          </a:p>
          <a:p>
            <a:pPr marL="0" indent="0">
              <a:buNone/>
            </a:pPr>
            <a:r>
              <a:rPr lang="it-IT" dirty="0" smtClean="0"/>
              <a:t>Ma la loro vista è comunque sfocata, perché non riescono a elaborare le informazioni raccolte.</a:t>
            </a:r>
            <a:endParaRPr lang="it-IT" dirty="0"/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 </a:t>
            </a:r>
            <a:endParaRPr lang="it-IT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897" y="2492896"/>
            <a:ext cx="3816424" cy="2431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Tipi di meduse</a:t>
            </a:r>
            <a:endParaRPr lang="it-IT" sz="2800" dirty="0">
              <a:solidFill>
                <a:srgbClr val="C00000"/>
              </a:solidFill>
            </a:endParaRPr>
          </a:p>
        </p:txBody>
      </p:sp>
      <p:pic>
        <p:nvPicPr>
          <p:cNvPr id="4" name="Segnaposto contenuto 3" descr="Le Meduse presenti nel Mediterraneo - The Marsican Bear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12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3200" i="1" dirty="0">
                <a:solidFill>
                  <a:srgbClr val="FF0000"/>
                </a:solidFill>
              </a:rPr>
              <a:t>n</a:t>
            </a:r>
            <a:r>
              <a:rPr lang="it-IT" sz="3200" i="1" dirty="0" smtClean="0">
                <a:solidFill>
                  <a:srgbClr val="FF0000"/>
                </a:solidFill>
              </a:rPr>
              <a:t>umeri </a:t>
            </a:r>
            <a:r>
              <a:rPr lang="it-IT" i="1" dirty="0" smtClean="0">
                <a:solidFill>
                  <a:srgbClr val="FF0000"/>
                </a:solidFill>
              </a:rPr>
              <a:t>INCREDIBILI!</a:t>
            </a:r>
            <a:endParaRPr lang="it-IT" sz="32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blipFill>
            <a:blip r:embed="rId2"/>
            <a:tile tx="0" ty="0" sx="100000" sy="100000" flip="none" algn="tl"/>
          </a:blipFill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La medusa più grande del mondo è la                                    </a:t>
            </a:r>
          </a:p>
          <a:p>
            <a:pPr marL="0" indent="0">
              <a:buNone/>
            </a:pPr>
            <a:r>
              <a:rPr lang="it-IT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edusa Criniera di Leone</a:t>
            </a:r>
            <a:r>
              <a:rPr lang="it-IT" sz="1800" dirty="0" smtClean="0"/>
              <a:t>: il suo cappello è di oltre 2 metri di diametro e i suoi tentacoli possono arrivare a 60 metri!  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La medusa più velenosa del mondo è la </a:t>
            </a:r>
          </a:p>
          <a:p>
            <a:pPr marL="0" indent="0">
              <a:buNone/>
            </a:pP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Cubomedusa</a:t>
            </a:r>
            <a:r>
              <a:rPr lang="it-IT" sz="1800" dirty="0" smtClean="0"/>
              <a:t>: una sola può uccidere un uomo </a:t>
            </a:r>
          </a:p>
          <a:p>
            <a:pPr marL="0" indent="0">
              <a:buNone/>
            </a:pPr>
            <a:r>
              <a:rPr lang="it-IT" sz="1800" dirty="0" smtClean="0"/>
              <a:t>e misura neanche 1 centimetro! 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endParaRPr lang="it-IT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sz="18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556792"/>
            <a:ext cx="4472395" cy="302433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625" y="4922069"/>
            <a:ext cx="4499600" cy="181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66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it-IT" sz="1800" dirty="0" smtClean="0"/>
              <a:t>    </a:t>
            </a: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E’ da sottolineare  che la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Caravella Portoghese </a:t>
            </a:r>
            <a:r>
              <a:rPr lang="it-IT" sz="1800" u="sng" dirty="0" smtClean="0"/>
              <a:t>non è una medusa</a:t>
            </a:r>
            <a:r>
              <a:rPr lang="it-IT" sz="1800" dirty="0" smtClean="0"/>
              <a:t>!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>
                <a:ea typeface="Times New Roman"/>
                <a:cs typeface="Times New Roman"/>
              </a:rPr>
              <a:t>Questo </a:t>
            </a:r>
            <a:r>
              <a:rPr lang="it-IT" sz="1800" dirty="0">
                <a:ea typeface="Times New Roman"/>
                <a:cs typeface="Times New Roman"/>
              </a:rPr>
              <a:t>animale-colonia è formato da </a:t>
            </a:r>
            <a:r>
              <a:rPr lang="it-IT" sz="1800" dirty="0" smtClean="0">
                <a:ea typeface="Times New Roman"/>
                <a:cs typeface="Times New Roman"/>
              </a:rPr>
              <a:t>quattro </a:t>
            </a:r>
            <a:r>
              <a:rPr lang="it-IT" sz="1800" dirty="0">
                <a:ea typeface="Times New Roman"/>
                <a:cs typeface="Times New Roman"/>
              </a:rPr>
              <a:t>tipi </a:t>
            </a:r>
            <a:r>
              <a:rPr lang="it-IT" sz="1800" dirty="0" smtClean="0">
                <a:ea typeface="Times New Roman"/>
                <a:cs typeface="Times New Roman"/>
              </a:rPr>
              <a:t>differenti di individui:</a:t>
            </a:r>
          </a:p>
          <a:p>
            <a:pPr>
              <a:buFont typeface="+mj-lt"/>
              <a:buAutoNum type="arabicPeriod"/>
            </a:pPr>
            <a:r>
              <a:rPr lang="it-IT" sz="1800" dirty="0" smtClean="0">
                <a:ea typeface="Times New Roman"/>
                <a:cs typeface="Times New Roman"/>
              </a:rPr>
              <a:t> I </a:t>
            </a:r>
            <a:r>
              <a:rPr lang="it-IT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dattilozoidi</a:t>
            </a:r>
            <a:r>
              <a:rPr lang="it-IT" sz="1800" dirty="0">
                <a:ea typeface="Times New Roman"/>
                <a:cs typeface="Times New Roman"/>
              </a:rPr>
              <a:t>, si sviluppano in lunghezza e formano tentacoli che raggiungono anche </a:t>
            </a:r>
            <a:r>
              <a:rPr lang="it-IT" sz="1800" dirty="0" smtClean="0">
                <a:ea typeface="Times New Roman"/>
                <a:cs typeface="Times New Roman"/>
              </a:rPr>
              <a:t>50 metri; </a:t>
            </a:r>
          </a:p>
          <a:p>
            <a:pPr>
              <a:buFont typeface="+mj-lt"/>
              <a:buAutoNum type="arabicPeriod"/>
            </a:pPr>
            <a:r>
              <a:rPr lang="it-IT" sz="1800" dirty="0" smtClean="0">
                <a:ea typeface="Times New Roman"/>
                <a:cs typeface="Times New Roman"/>
              </a:rPr>
              <a:t>I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gastrozoidi</a:t>
            </a:r>
            <a:r>
              <a:rPr lang="it-IT" sz="1800" dirty="0">
                <a:ea typeface="Times New Roman"/>
                <a:cs typeface="Times New Roman"/>
              </a:rPr>
              <a:t>, </a:t>
            </a:r>
            <a:r>
              <a:rPr lang="it-IT" sz="1800" dirty="0" smtClean="0">
                <a:ea typeface="Times New Roman"/>
                <a:cs typeface="Times New Roman"/>
              </a:rPr>
              <a:t>che formano l’apparato </a:t>
            </a:r>
            <a:r>
              <a:rPr lang="it-IT" sz="1800" dirty="0">
                <a:ea typeface="Times New Roman"/>
                <a:cs typeface="Times New Roman"/>
              </a:rPr>
              <a:t>di cattura e digestione del </a:t>
            </a:r>
            <a:r>
              <a:rPr lang="it-IT" sz="1800" dirty="0" smtClean="0">
                <a:ea typeface="Times New Roman"/>
                <a:cs typeface="Times New Roman"/>
              </a:rPr>
              <a:t>cibo</a:t>
            </a:r>
            <a:r>
              <a:rPr lang="it-IT" sz="1800" dirty="0">
                <a:ea typeface="Times New Roman"/>
                <a:cs typeface="Times New Roman"/>
              </a:rPr>
              <a:t>;</a:t>
            </a:r>
            <a:endParaRPr lang="it-IT" sz="1800" dirty="0" smtClean="0">
              <a:ea typeface="Times New Roman"/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it-IT" sz="1800" dirty="0">
                <a:ea typeface="Times New Roman"/>
                <a:cs typeface="Times New Roman"/>
              </a:rPr>
              <a:t>I</a:t>
            </a:r>
            <a:r>
              <a:rPr lang="it-IT" sz="1800" dirty="0" smtClean="0">
                <a:ea typeface="Times New Roman"/>
                <a:cs typeface="Times New Roman"/>
              </a:rPr>
              <a:t> </a:t>
            </a:r>
            <a:r>
              <a:rPr lang="it-IT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gonozoidi</a:t>
            </a:r>
            <a:r>
              <a:rPr lang="it-IT" sz="1800" dirty="0">
                <a:ea typeface="Times New Roman"/>
                <a:cs typeface="Times New Roman"/>
              </a:rPr>
              <a:t>, </a:t>
            </a:r>
            <a:r>
              <a:rPr lang="it-IT" sz="1800" dirty="0" smtClean="0">
                <a:ea typeface="Times New Roman"/>
                <a:cs typeface="Times New Roman"/>
              </a:rPr>
              <a:t>sono </a:t>
            </a:r>
            <a:r>
              <a:rPr lang="it-IT" sz="1800" dirty="0">
                <a:ea typeface="Times New Roman"/>
                <a:cs typeface="Times New Roman"/>
              </a:rPr>
              <a:t>singoli individui </a:t>
            </a:r>
            <a:r>
              <a:rPr lang="it-IT" sz="1800" dirty="0" smtClean="0">
                <a:ea typeface="Times New Roman"/>
                <a:cs typeface="Times New Roman"/>
              </a:rPr>
              <a:t>che formano gli </a:t>
            </a:r>
            <a:r>
              <a:rPr lang="it-IT" sz="1800" dirty="0">
                <a:ea typeface="Times New Roman"/>
                <a:cs typeface="Times New Roman"/>
              </a:rPr>
              <a:t>organi </a:t>
            </a:r>
            <a:r>
              <a:rPr lang="it-IT" sz="1800" dirty="0" smtClean="0">
                <a:ea typeface="Times New Roman"/>
                <a:cs typeface="Times New Roman"/>
              </a:rPr>
              <a:t>riproduttori; </a:t>
            </a:r>
          </a:p>
          <a:p>
            <a:pPr>
              <a:buFont typeface="+mj-lt"/>
              <a:buAutoNum type="arabicPeriod"/>
            </a:pPr>
            <a:r>
              <a:rPr lang="it-IT" sz="1800" dirty="0">
                <a:ea typeface="Times New Roman"/>
                <a:cs typeface="Times New Roman"/>
              </a:rPr>
              <a:t>L</a:t>
            </a:r>
            <a:r>
              <a:rPr lang="it-IT" sz="1800" dirty="0" smtClean="0">
                <a:ea typeface="Times New Roman"/>
                <a:cs typeface="Times New Roman"/>
              </a:rPr>
              <a:t>o </a:t>
            </a:r>
            <a:r>
              <a:rPr lang="it-IT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pneumatoforo</a:t>
            </a:r>
            <a:r>
              <a:rPr lang="it-IT" sz="1800" dirty="0">
                <a:ea typeface="Times New Roman"/>
                <a:cs typeface="Times New Roman"/>
              </a:rPr>
              <a:t> </a:t>
            </a:r>
            <a:r>
              <a:rPr lang="it-IT" sz="1800" dirty="0" smtClean="0">
                <a:ea typeface="Times New Roman"/>
                <a:cs typeface="Times New Roman"/>
              </a:rPr>
              <a:t>, </a:t>
            </a:r>
            <a:r>
              <a:rPr lang="it-IT" sz="1800" dirty="0">
                <a:ea typeface="Times New Roman"/>
                <a:cs typeface="Times New Roman"/>
              </a:rPr>
              <a:t>una sacca </a:t>
            </a:r>
            <a:r>
              <a:rPr lang="it-IT" sz="1800" dirty="0" smtClean="0">
                <a:ea typeface="Times New Roman"/>
                <a:cs typeface="Times New Roman"/>
              </a:rPr>
              <a:t>trasparente riempita </a:t>
            </a:r>
            <a:r>
              <a:rPr lang="it-IT" sz="1800" dirty="0">
                <a:ea typeface="Times New Roman"/>
                <a:cs typeface="Times New Roman"/>
              </a:rPr>
              <a:t>di gas </a:t>
            </a:r>
            <a:r>
              <a:rPr lang="it-IT" sz="1800" dirty="0" smtClean="0">
                <a:ea typeface="Times New Roman"/>
                <a:cs typeface="Times New Roman"/>
              </a:rPr>
              <a:t>che permette </a:t>
            </a:r>
            <a:r>
              <a:rPr lang="it-IT" sz="1800" dirty="0">
                <a:ea typeface="Times New Roman"/>
                <a:cs typeface="Times New Roman"/>
              </a:rPr>
              <a:t>alla colonia di </a:t>
            </a:r>
            <a:r>
              <a:rPr lang="it-IT" sz="1800" dirty="0" smtClean="0">
                <a:ea typeface="Times New Roman"/>
                <a:cs typeface="Times New Roman"/>
              </a:rPr>
              <a:t>galleggiare di colore </a:t>
            </a:r>
            <a:r>
              <a:rPr lang="it-IT" sz="1800" dirty="0">
                <a:ea typeface="Times New Roman"/>
                <a:cs typeface="Times New Roman"/>
              </a:rPr>
              <a:t>blu, rosa o violetto</a:t>
            </a:r>
            <a:r>
              <a:rPr lang="it-IT" sz="1800" dirty="0" smtClean="0">
                <a:ea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it-IT" sz="1800" dirty="0"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it-IT" sz="1800" dirty="0" smtClean="0">
                <a:ea typeface="Times New Roman"/>
                <a:cs typeface="Times New Roman"/>
              </a:rPr>
              <a:t> La </a:t>
            </a:r>
            <a:r>
              <a:rPr lang="it-I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Caravella Portoghese</a:t>
            </a:r>
            <a:r>
              <a:rPr lang="it-IT" sz="1800" dirty="0" smtClean="0">
                <a:ea typeface="Times New Roman"/>
                <a:cs typeface="Times New Roman"/>
              </a:rPr>
              <a:t> </a:t>
            </a:r>
            <a:r>
              <a:rPr lang="it-IT" sz="1800" dirty="0">
                <a:ea typeface="Times New Roman"/>
                <a:cs typeface="Times New Roman"/>
              </a:rPr>
              <a:t>naviga in superficie, con lo </a:t>
            </a:r>
            <a:r>
              <a:rPr lang="it-IT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pneumatoforo</a:t>
            </a:r>
            <a:r>
              <a:rPr lang="it-IT" sz="1800" dirty="0">
                <a:ea typeface="Times New Roman"/>
                <a:cs typeface="Times New Roman"/>
              </a:rPr>
              <a:t> che emerge </a:t>
            </a:r>
            <a:r>
              <a:rPr lang="it-IT" sz="1800" dirty="0" smtClean="0">
                <a:ea typeface="Times New Roman"/>
                <a:cs typeface="Times New Roman"/>
              </a:rPr>
              <a:t>dall’acqua </a:t>
            </a:r>
            <a:r>
              <a:rPr lang="it-IT" sz="1800" dirty="0">
                <a:ea typeface="Times New Roman"/>
                <a:cs typeface="Times New Roman"/>
              </a:rPr>
              <a:t>sospinto dal </a:t>
            </a:r>
            <a:r>
              <a:rPr lang="it-IT" sz="1800" dirty="0" smtClean="0">
                <a:ea typeface="Times New Roman"/>
                <a:cs typeface="Times New Roman"/>
              </a:rPr>
              <a:t>vento, come una vela. Sotto, </a:t>
            </a:r>
            <a:r>
              <a:rPr lang="it-IT" sz="1800" dirty="0">
                <a:ea typeface="Times New Roman"/>
                <a:cs typeface="Times New Roman"/>
              </a:rPr>
              <a:t>i lunghissimi tentacoli, estremamente </a:t>
            </a:r>
            <a:r>
              <a:rPr lang="it-IT" sz="1800" dirty="0" smtClean="0">
                <a:ea typeface="Times New Roman"/>
                <a:cs typeface="Times New Roman"/>
              </a:rPr>
              <a:t>velenosi,  catturano piccoli </a:t>
            </a:r>
            <a:r>
              <a:rPr lang="it-IT" sz="1800" dirty="0">
                <a:ea typeface="Times New Roman"/>
                <a:cs typeface="Times New Roman"/>
              </a:rPr>
              <a:t>pesci, crostacei e </a:t>
            </a:r>
            <a:r>
              <a:rPr lang="it-IT" sz="1800" dirty="0" smtClean="0">
                <a:ea typeface="Times New Roman"/>
                <a:cs typeface="Times New Roman"/>
              </a:rPr>
              <a:t>plancton.</a:t>
            </a:r>
          </a:p>
          <a:p>
            <a:pPr marL="0" indent="0" algn="just">
              <a:lnSpc>
                <a:spcPct val="115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it-IT" sz="1800" dirty="0" smtClean="0">
                <a:ea typeface="Times New Roman"/>
              </a:rPr>
              <a:t>La </a:t>
            </a:r>
            <a:r>
              <a:rPr lang="it-IT" sz="1800" dirty="0">
                <a:ea typeface="Times New Roman"/>
              </a:rPr>
              <a:t>sacca galleggiante </a:t>
            </a:r>
            <a:r>
              <a:rPr lang="it-IT" sz="1800" dirty="0" smtClean="0">
                <a:ea typeface="Times New Roman"/>
              </a:rPr>
              <a:t>è piena </a:t>
            </a:r>
            <a:r>
              <a:rPr lang="it-IT" sz="1800" dirty="0">
                <a:ea typeface="Times New Roman"/>
              </a:rPr>
              <a:t>di gas </a:t>
            </a:r>
            <a:r>
              <a:rPr lang="it-IT" sz="1800" dirty="0" smtClean="0">
                <a:ea typeface="Times New Roman"/>
              </a:rPr>
              <a:t>e deve </a:t>
            </a:r>
            <a:r>
              <a:rPr lang="it-IT" sz="1800" dirty="0">
                <a:ea typeface="Times New Roman"/>
              </a:rPr>
              <a:t>restare sempre </a:t>
            </a:r>
            <a:r>
              <a:rPr lang="it-IT" sz="1800" dirty="0" smtClean="0">
                <a:ea typeface="Times New Roman"/>
              </a:rPr>
              <a:t>umida: </a:t>
            </a:r>
            <a:r>
              <a:rPr lang="it-IT" sz="1800" dirty="0">
                <a:ea typeface="Times New Roman"/>
              </a:rPr>
              <a:t>spesso viene sgonfiata, in modo da </a:t>
            </a:r>
            <a:r>
              <a:rPr lang="it-IT" sz="1800" dirty="0" smtClean="0">
                <a:ea typeface="Times New Roman"/>
              </a:rPr>
              <a:t>poter </a:t>
            </a:r>
            <a:r>
              <a:rPr lang="it-IT" sz="1800" dirty="0">
                <a:ea typeface="Times New Roman"/>
              </a:rPr>
              <a:t>sprofondare nell’acqua, per poi rigonfiarsi e risalire. </a:t>
            </a:r>
            <a:endParaRPr lang="it-IT" sz="1800" dirty="0" smtClean="0">
              <a:ea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750"/>
              </a:spcBef>
              <a:spcAft>
                <a:spcPts val="1500"/>
              </a:spcAft>
              <a:buNone/>
            </a:pPr>
            <a:r>
              <a:rPr lang="it-IT" sz="1800" dirty="0" smtClean="0">
                <a:ea typeface="Times New Roman"/>
                <a:cs typeface="Times New Roman"/>
              </a:rPr>
              <a:t>Una sua puntura può causare l’arresto cardiaco!</a:t>
            </a:r>
          </a:p>
          <a:p>
            <a:pPr marL="0" indent="0" algn="just">
              <a:lnSpc>
                <a:spcPct val="115000"/>
              </a:lnSpc>
              <a:spcBef>
                <a:spcPts val="750"/>
              </a:spcBef>
              <a:spcAft>
                <a:spcPts val="1500"/>
              </a:spcAft>
              <a:buNone/>
            </a:pPr>
            <a:endParaRPr lang="it-IT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sz="1800" dirty="0" smtClean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it-IT" sz="1800" dirty="0">
                <a:ea typeface="Calibri"/>
                <a:cs typeface="Times New Roman"/>
              </a:rPr>
              <a:t> </a:t>
            </a:r>
            <a:endParaRPr lang="it-IT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it-IT" sz="1800" dirty="0"/>
          </a:p>
        </p:txBody>
      </p:sp>
      <p:pic>
        <p:nvPicPr>
          <p:cNvPr id="5" name="Immagine 4" descr="https://www.focus.it/site_stored/imgs/0003/032/14-npl_h_13.01173332-copia_1.900x6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3218066" cy="476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5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                                                                             Alice Chessari</a:t>
            </a:r>
            <a:endParaRPr lang="it-IT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0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725</Words>
  <Application>Microsoft Office PowerPoint</Application>
  <PresentationFormat>Presentazione su schermo (4:3)</PresentationFormat>
  <Paragraphs>126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Le meduse</vt:lpstr>
      <vt:lpstr>Cosa sono le meduse?</vt:lpstr>
      <vt:lpstr>Come si riproducono?</vt:lpstr>
      <vt:lpstr>Curiosità sulle meduse</vt:lpstr>
      <vt:lpstr>Tipi di meduse</vt:lpstr>
      <vt:lpstr>numeri INCREDIBILI!</vt:lpstr>
      <vt:lpstr>   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meduse</dc:title>
  <dc:creator>Michele</dc:creator>
  <cp:lastModifiedBy>Michele</cp:lastModifiedBy>
  <cp:revision>39</cp:revision>
  <dcterms:created xsi:type="dcterms:W3CDTF">2020-04-09T08:57:59Z</dcterms:created>
  <dcterms:modified xsi:type="dcterms:W3CDTF">2020-04-10T08:39:18Z</dcterms:modified>
</cp:coreProperties>
</file>