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77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 rtl="0"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29" autoAdjust="0"/>
    <p:restoredTop sz="94660"/>
  </p:normalViewPr>
  <p:slideViewPr>
    <p:cSldViewPr snapToGrid="0">
      <p:cViewPr varScale="1">
        <p:scale>
          <a:sx n="69" d="100"/>
          <a:sy n="69" d="100"/>
        </p:scale>
        <p:origin x="55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2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07F5806-8714-49CF-93AE-CD06272CDE64}" type="datetime1">
              <a:rPr lang="it-IT" smtClean="0"/>
              <a:t>29/05/2020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F2C8D43-8168-48C8-91A7-63EACBACA7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10998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6EE4876-B49E-4EED-AED8-4D5E41BDE93A}" type="datetime1">
              <a:rPr lang="it-IT" noProof="0" smtClean="0"/>
              <a:t>29/05/2020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603C52C-5E29-41AF-BAA3-8217E886DA08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9619617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603C52C-5E29-41AF-BAA3-8217E886DA0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8736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603C52C-5E29-41AF-BAA3-8217E886DA0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3966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rtlCol="0" anchor="b">
            <a:normAutofit/>
          </a:bodyPr>
          <a:lstStyle>
            <a:lvl1pPr algn="l">
              <a:defRPr sz="60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 rtlCol="0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 rtlCol="0"/>
          <a:lstStyle/>
          <a:p>
            <a:pPr rtl="0"/>
            <a:fld id="{A1C3381E-D223-4574-ADBA-A806FE627881}" type="datetime1">
              <a:rPr lang="it-IT" noProof="0" smtClean="0"/>
              <a:t>29/05/2020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750155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rtlCol="0" anchor="b"/>
          <a:lstStyle>
            <a:lvl1pPr algn="l">
              <a:defRPr sz="32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5516715"/>
            <a:ext cx="10820400" cy="701969"/>
          </a:xfrm>
        </p:spPr>
        <p:txBody>
          <a:bodyPr rtlCol="0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9153EC7-C6A3-4140-8C09-2BE7F51541C1}" type="datetime1">
              <a:rPr lang="it-IT" noProof="0" smtClean="0"/>
              <a:t>29/05/2020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03508313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rtlCol="0" anchor="ctr"/>
          <a:lstStyle>
            <a:lvl1pPr algn="l">
              <a:defRPr sz="32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024467" y="3649133"/>
            <a:ext cx="10130516" cy="99906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 rtlCol="0"/>
          <a:lstStyle>
            <a:lvl1pPr algn="r">
              <a:defRPr/>
            </a:lvl1pPr>
          </a:lstStyle>
          <a:p>
            <a:pPr rtl="0"/>
            <a:fld id="{49153EC7-C6A3-4140-8C09-2BE7F51541C1}" type="datetime1">
              <a:rPr lang="it-IT" noProof="0" smtClean="0"/>
              <a:t>29/05/2020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96375887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rtlCol="0" anchor="ctr"/>
          <a:lstStyle>
            <a:lvl1pPr algn="l">
              <a:defRPr sz="32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12" name="Segnaposto testo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 rtlCol="0"/>
          <a:lstStyle>
            <a:lvl1pPr algn="r">
              <a:defRPr/>
            </a:lvl1pPr>
          </a:lstStyle>
          <a:p>
            <a:pPr rtl="0"/>
            <a:fld id="{49153EC7-C6A3-4140-8C09-2BE7F51541C1}" type="datetime1">
              <a:rPr lang="it-IT" noProof="0" smtClean="0"/>
              <a:t>29/05/2020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pPr rtl="0"/>
              <a:t>‹N›</a:t>
            </a:fld>
            <a:endParaRPr lang="it-IT" noProof="0"/>
          </a:p>
        </p:txBody>
      </p:sp>
      <p:sp>
        <p:nvSpPr>
          <p:cNvPr id="9" name="Casella di testo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it-IT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0" name="Casella di testo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it-IT" sz="80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23800296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rtlCol="0" anchor="b"/>
          <a:lstStyle>
            <a:lvl1pPr algn="l">
              <a:defRPr sz="32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024467" y="3648315"/>
            <a:ext cx="10144654" cy="99988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 rtlCol="0"/>
          <a:lstStyle>
            <a:lvl1pPr algn="r">
              <a:defRPr/>
            </a:lvl1pPr>
          </a:lstStyle>
          <a:p>
            <a:pPr rtl="0"/>
            <a:fld id="{49153EC7-C6A3-4140-8C09-2BE7F51541C1}" type="datetime1">
              <a:rPr lang="it-IT" noProof="0" smtClean="0"/>
              <a:t>29/05/2020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601085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olo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7" name="Segnaposto testo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8" name="Segnaposto testo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9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0" name="Segnaposto testo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1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2" name="Segnaposto testo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9153EC7-C6A3-4140-8C09-2BE7F51541C1}" type="datetime1">
              <a:rPr lang="it-IT" noProof="0" smtClean="0"/>
              <a:t>29/05/2020</a:t>
            </a:fld>
            <a:endParaRPr lang="it-IT" noProof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59046961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a 3 immag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19" name="Segnaposto testo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0" name="Segnaposto immagine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1" name="Segnaposto testo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2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3" name="Segnaposto immagine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4" name="Segnaposto testo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5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26" name="Segnaposto immagine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7" name="Segnaposto testo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9153EC7-C6A3-4140-8C09-2BE7F51541C1}" type="datetime1">
              <a:rPr lang="it-IT" noProof="0" smtClean="0"/>
              <a:t>29/05/2020</a:t>
            </a:fld>
            <a:endParaRPr lang="it-IT" noProof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73885877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4D77347-572F-45A3-B57F-37004A079E77}" type="datetime1">
              <a:rPr lang="it-IT" noProof="0" smtClean="0"/>
              <a:t>29/05/2020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7482931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 rtlCol="0"/>
          <a:lstStyle>
            <a:lvl1pPr algn="r">
              <a:defRPr/>
            </a:lvl1pPr>
          </a:lstStyle>
          <a:p>
            <a:pPr rtl="0"/>
            <a:fld id="{49153EC7-C6A3-4140-8C09-2BE7F51541C1}" type="datetime1">
              <a:rPr lang="it-IT" noProof="0" smtClean="0"/>
              <a:t>29/05/2020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18472997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5CFE0A-09CF-49F1-87BA-07964B777484}" type="datetime1">
              <a:rPr lang="it-IT" noProof="0" smtClean="0"/>
              <a:t>29/05/2020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404552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rtlCol="0" anchor="b">
            <a:normAutofit/>
          </a:bodyPr>
          <a:lstStyle>
            <a:lvl1pPr algn="r">
              <a:defRPr sz="40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 rtlCol="0"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 rtlCol="0"/>
          <a:lstStyle>
            <a:lvl1pPr algn="r">
              <a:defRPr/>
            </a:lvl1pPr>
          </a:lstStyle>
          <a:p>
            <a:pPr rtl="0"/>
            <a:fld id="{13F99D48-FBAD-4A7B-BE74-4B4F005F93CF}" type="datetime1">
              <a:rPr lang="it-IT" noProof="0" smtClean="0"/>
              <a:t>29/05/2020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920871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5F1B84-D47C-4860-90E0-3A67A5E164F8}" type="datetime1">
              <a:rPr lang="it-IT" noProof="0" smtClean="0"/>
              <a:t>29/05/2020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959768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6AADD1-5937-43C4-8711-DF400BFAEA5A}" type="datetime1">
              <a:rPr lang="it-IT" noProof="0" smtClean="0"/>
              <a:t>29/05/2020</a:t>
            </a:fld>
            <a:endParaRPr lang="it-IT" noProof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32119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DB08F13-063C-4F19-AF2D-08C62746C851}" type="datetime1">
              <a:rPr lang="it-IT" noProof="0" smtClean="0"/>
              <a:t>29/05/2020</a:t>
            </a:fld>
            <a:endParaRPr lang="it-IT" noProof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91190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9153EC7-C6A3-4140-8C09-2BE7F51541C1}" type="datetime1">
              <a:rPr lang="it-IT" noProof="0" smtClean="0"/>
              <a:t>29/05/2020</a:t>
            </a:fld>
            <a:endParaRPr lang="it-IT" noProof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71472381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rtlCol="0" anchor="b"/>
          <a:lstStyle>
            <a:lvl1pPr algn="l">
              <a:defRPr sz="32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B3C5AAB-D219-46C2-BC47-4EFA8E8F5736}" type="datetime1">
              <a:rPr lang="it-IT" noProof="0" smtClean="0"/>
              <a:t>29/05/2020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02480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rtlCol="0" anchor="b"/>
          <a:lstStyle>
            <a:lvl1pPr algn="l">
              <a:defRPr sz="32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7DFD20-EF79-42D9-B033-47B7E727D2E3}" type="datetime1">
              <a:rPr lang="it-IT" noProof="0" smtClean="0"/>
              <a:t>29/05/2020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58811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9153EC7-C6A3-4140-8C09-2BE7F51541C1}" type="datetime1">
              <a:rPr lang="it-IT" noProof="0" smtClean="0"/>
              <a:t>29/05/2020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9185028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2" r:id="rId15"/>
    <p:sldLayoutId id="2147483793" r:id="rId16"/>
    <p:sldLayoutId id="2147483794" r:id="rId17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E5CD8D-E704-46A1-BC3E-9A644A9FF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11" y="710429"/>
            <a:ext cx="6567044" cy="3154989"/>
          </a:xfrm>
        </p:spPr>
        <p:txBody>
          <a:bodyPr rtlCol="0" anchor="ctr">
            <a:normAutofit/>
          </a:bodyPr>
          <a:lstStyle/>
          <a:p>
            <a:pPr algn="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GOAL 3:SALUTE E BENESSERE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309A740-48C5-4AE5-879B-F567D3D7AC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13" y="3865418"/>
            <a:ext cx="8797629" cy="2576944"/>
          </a:xfrm>
        </p:spPr>
        <p:txBody>
          <a:bodyPr rtlCol="0" anchor="ctr">
            <a:norm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Berlin Sans FB Demi" panose="020E0802020502020306" pitchFamily="34" charset="0"/>
              </a:rPr>
              <a:t>Salute e benessere </a:t>
            </a:r>
            <a:r>
              <a:rPr lang="it-IT" sz="2400" dirty="0">
                <a:solidFill>
                  <a:schemeClr val="bg1"/>
                </a:solidFill>
                <a:latin typeface="Berlin Sans FB Demi" panose="020E0802020502020306" pitchFamily="34" charset="0"/>
              </a:rPr>
              <a:t>è il terzo goal dell’</a:t>
            </a:r>
            <a:r>
              <a:rPr lang="it-IT" sz="2400" b="1" dirty="0">
                <a:solidFill>
                  <a:schemeClr val="bg1"/>
                </a:solidFill>
                <a:latin typeface="Berlin Sans FB Demi" panose="020E0802020502020306" pitchFamily="34" charset="0"/>
              </a:rPr>
              <a:t>Agenda 2030</a:t>
            </a:r>
            <a:r>
              <a:rPr lang="it-IT" sz="2400" dirty="0">
                <a:solidFill>
                  <a:schemeClr val="bg1"/>
                </a:solidFill>
                <a:latin typeface="Berlin Sans FB Demi" panose="020E0802020502020306" pitchFamily="34" charset="0"/>
              </a:rPr>
              <a:t>, una sfida importante contro le malattie e le condizioni di estremo malessere che tende a garantire in tutto il mondo lo stesso obbiettivo di prevenzione, assistenza e cura, annullando l’ingiusta </a:t>
            </a:r>
            <a:r>
              <a:rPr lang="it-IT" sz="2400" b="1" dirty="0">
                <a:solidFill>
                  <a:schemeClr val="bg1"/>
                </a:solidFill>
                <a:latin typeface="Berlin Sans FB Demi" panose="020E0802020502020306" pitchFamily="34" charset="0"/>
              </a:rPr>
              <a:t>differenza tra Paesi ricchi e poveri</a:t>
            </a:r>
            <a:r>
              <a:rPr lang="it-IT" sz="24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4664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7C7586-C6B4-4CA8-A70F-D00A1B129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18" y="321028"/>
            <a:ext cx="10820400" cy="1873532"/>
          </a:xfrm>
        </p:spPr>
        <p:txBody>
          <a:bodyPr>
            <a:normAutofit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  <a:latin typeface="Berlin Sans FB Demi" panose="020E0802020502020306" pitchFamily="34" charset="0"/>
              </a:rPr>
              <a:t>Cosa possiamo fare?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2174A1-0103-4D3F-A7F1-8AE93A6D8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5" y="2194560"/>
            <a:ext cx="11215255" cy="4342412"/>
          </a:xfrm>
        </p:spPr>
        <p:txBody>
          <a:bodyPr>
            <a:normAutofit lnSpcReduction="10000"/>
          </a:bodyPr>
          <a:lstStyle/>
          <a:p>
            <a:r>
              <a:rPr lang="it-IT" sz="2600" b="1" dirty="0">
                <a:latin typeface="Berlin Sans FB Demi" panose="020E0802020502020306" pitchFamily="34" charset="0"/>
              </a:rPr>
              <a:t>Tenerci informati</a:t>
            </a:r>
            <a:r>
              <a:rPr lang="it-IT" sz="2600" dirty="0">
                <a:latin typeface="Berlin Sans FB Demi" panose="020E0802020502020306" pitchFamily="34" charset="0"/>
              </a:rPr>
              <a:t>: seguire le notizie locali e quelle internazionali sui media a disposizione (tv, web, riviste e giornali).</a:t>
            </a:r>
          </a:p>
          <a:p>
            <a:r>
              <a:rPr lang="it-IT" sz="2600" b="1" dirty="0">
                <a:latin typeface="Berlin Sans FB Demi" panose="020E0802020502020306" pitchFamily="34" charset="0"/>
              </a:rPr>
              <a:t>Tenerci in buona salute</a:t>
            </a:r>
            <a:r>
              <a:rPr lang="it-IT" sz="2600" dirty="0">
                <a:latin typeface="Berlin Sans FB Demi" panose="020E0802020502020306" pitchFamily="34" charset="0"/>
              </a:rPr>
              <a:t> con uno stile di vita sano e attivo, e un’alimentazione equilibrata.</a:t>
            </a:r>
          </a:p>
          <a:p>
            <a:r>
              <a:rPr lang="it-IT" sz="2600" b="1" dirty="0">
                <a:latin typeface="Berlin Sans FB Demi" panose="020E0802020502020306" pitchFamily="34" charset="0"/>
              </a:rPr>
              <a:t>Cercare le iniziative</a:t>
            </a:r>
            <a:r>
              <a:rPr lang="it-IT" sz="2600" dirty="0">
                <a:latin typeface="Berlin Sans FB Demi" panose="020E0802020502020306" pitchFamily="34" charset="0"/>
              </a:rPr>
              <a:t> di assistenza sanitaria per sostenere chi ne ha più bisogno nel nostro territorio.</a:t>
            </a:r>
          </a:p>
          <a:p>
            <a:r>
              <a:rPr lang="it-IT" sz="2600" b="1" dirty="0">
                <a:latin typeface="Berlin Sans FB Demi" panose="020E0802020502020306" pitchFamily="34" charset="0"/>
              </a:rPr>
              <a:t>Invitare gli adulti</a:t>
            </a:r>
            <a:r>
              <a:rPr lang="it-IT" sz="2600" dirty="0">
                <a:latin typeface="Berlin Sans FB Demi" panose="020E0802020502020306" pitchFamily="34" charset="0"/>
              </a:rPr>
              <a:t> a donare il sangue: è un modo per aiutare gli altri.</a:t>
            </a:r>
          </a:p>
          <a:p>
            <a:r>
              <a:rPr lang="it-IT" sz="2600" b="1" dirty="0">
                <a:latin typeface="Berlin Sans FB Demi" panose="020E0802020502020306" pitchFamily="34" charset="0"/>
              </a:rPr>
              <a:t>Impegnarci a diffondere</a:t>
            </a:r>
            <a:r>
              <a:rPr lang="it-IT" sz="2600" dirty="0">
                <a:latin typeface="Berlin Sans FB Demi" panose="020E0802020502020306" pitchFamily="34" charset="0"/>
              </a:rPr>
              <a:t> informazioni sulle situazioni sanitarie a rischio e sull’importanza della diffusione di profilassi, vaccini e medicinali in tutto il mondo. Negli ambiti che abitualmente si frequentano: in famiglia, a scuola, con gli amici.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57979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6D1236-5983-4E12-8050-D82837901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dirty="0">
              <a:latin typeface="Berlin Sans FB Demi" panose="020E0802020502020306" pitchFamily="34" charset="0"/>
            </a:endParaRPr>
          </a:p>
          <a:p>
            <a:pPr marL="0" indent="0">
              <a:buNone/>
            </a:pPr>
            <a:endParaRPr lang="it-IT" dirty="0">
              <a:latin typeface="Berlin Sans FB Demi" panose="020E0802020502020306" pitchFamily="34" charset="0"/>
            </a:endParaRPr>
          </a:p>
          <a:p>
            <a:pPr marL="0" indent="0">
              <a:buNone/>
            </a:pPr>
            <a:endParaRPr lang="it-IT" dirty="0">
              <a:latin typeface="Berlin Sans FB Demi" panose="020E0802020502020306" pitchFamily="34" charset="0"/>
            </a:endParaRPr>
          </a:p>
          <a:p>
            <a:pPr marL="0" indent="0">
              <a:buNone/>
            </a:pPr>
            <a:r>
              <a:rPr lang="it-IT" dirty="0">
                <a:latin typeface="Berlin Sans FB Demi" panose="020E0802020502020306" pitchFamily="34" charset="0"/>
              </a:rPr>
              <a:t>La salute è fondamentale per lo sviluppo umano. Tutti, senza alcuna distinzione in base alla classe sociale, mettono sempre una buona salute al primo posto nelle loro priorità e a loro volta le persone che godono di buona salute sono un sostegno fondamentale per le società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>
                <a:latin typeface="Berlin Sans FB Demi" panose="020E0802020502020306" pitchFamily="34" charset="0"/>
              </a:rPr>
              <a:t>Alcuni obiettivi hanno con successo concentrato l’attenzione e le risorse globali su specifiche ed urgenti sfide del nostro mondo, includendo la fame, la salute delle madri e dei bambini, l’HIV/AIDS e la malaria. Questi problemi sono stati messi al primo posto nell’agenda globale, invitando le agenzie internazionali, gli Stati, le organizzazioni e la società civile, le compagnie private a collaborare per raggiungere questi obiettivi. Conseguenza di ciò è stato un dimezzamento della povertà estrema, e dei progressi significativi nella lotta contro la malaria, la tubercolosi e molto altro. 2 miliardi di persone hanno ottenuto l’accesso ad acqua potabile.</a:t>
            </a:r>
          </a:p>
          <a:p>
            <a:pPr marL="0" indent="0">
              <a:buNone/>
            </a:pPr>
            <a:r>
              <a:rPr lang="it-IT" dirty="0">
                <a:latin typeface="Berlin Sans FB Demi" panose="020E0802020502020306" pitchFamily="34" charset="0"/>
              </a:rPr>
              <a:t>Tuttavia, come molti altri obiettivi globali, insieme ai punti di forza e ai successi ci sono anche delle sfide e delle debolezze. Il progresso non è stato uguale per tutti, sia all’interno delle nazioni che tra i vari paesi. Nonostante la </a:t>
            </a:r>
            <a:r>
              <a:rPr lang="it-IT" dirty="0" err="1">
                <a:latin typeface="Berlin Sans FB Demi" panose="020E0802020502020306" pitchFamily="34" charset="0"/>
              </a:rPr>
              <a:t>malnutrizion</a:t>
            </a:r>
            <a:r>
              <a:rPr lang="it-IT" dirty="0">
                <a:latin typeface="Berlin Sans FB Demi" panose="020E0802020502020306" pitchFamily="34" charset="0"/>
              </a:rPr>
              <a:t> infantile e la mortalità materna ed infantile siano diminuite drasticamente, c’è ancora molto lavoro da fare. L’educazione pubblica e i test più rapidi per diagnosticare l’HIV/AIDS hanno contribuito a ridurre il numero di nuovi casi, e trattamenti più efficaci hanno permesso alle persone già affette da HIV di vivere più a lungo. Tuttavia l’accesso ai trattamenti deve diventare ancora più accessibile, nuovi casi devono essere prevenuti.</a:t>
            </a:r>
          </a:p>
        </p:txBody>
      </p:sp>
    </p:spTree>
    <p:extLst>
      <p:ext uri="{BB962C8B-B14F-4D97-AF65-F5344CB8AC3E}">
        <p14:creationId xmlns:p14="http://schemas.microsoft.com/office/powerpoint/2010/main" val="376722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F1C1D0-C766-484E-987A-5CE54B92B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126" y="1731818"/>
            <a:ext cx="9919855" cy="33943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800" dirty="0">
                <a:latin typeface="Berlin Sans FB Demi" panose="020E0802020502020306" pitchFamily="34" charset="0"/>
              </a:rPr>
              <a:t>Le ricerche mediche hanno mostrato come le questioni sanitarie non risolte, oggi giocano un ruolo importante per la salute ed il benessere generale. La salute mentale ne è un esempio. C’è un maggior accordo sul fatto che abbiamo bisogno di lavorare di più per quanto riguarda le malattie mentali e per offrire dei servizi per la sanità mentale a tutte le persone. Cominciare a considerare la qualità dell’aria sia negli ambienti esterni che interni, la qualità dell’acqua e di altri fattori ambientali determinanti per la salute, può essere un altro esempio.</a:t>
            </a:r>
          </a:p>
        </p:txBody>
      </p:sp>
    </p:spTree>
    <p:extLst>
      <p:ext uri="{BB962C8B-B14F-4D97-AF65-F5344CB8AC3E}">
        <p14:creationId xmlns:p14="http://schemas.microsoft.com/office/powerpoint/2010/main" val="265658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C10F6D-CF63-485F-8DB1-00BD19DF9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 algn="ctr">
              <a:buNone/>
            </a:pPr>
            <a:endParaRPr lang="it-IT" sz="3200" b="1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it-IT" sz="3200" b="1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it-IT" sz="3200" b="1" dirty="0">
                <a:solidFill>
                  <a:srgbClr val="FF0000"/>
                </a:solidFill>
                <a:latin typeface="Berlin Sans FB Demi" panose="020E0802020502020306" pitchFamily="34" charset="0"/>
              </a:rPr>
              <a:t>Assicurare la salute e il benessere per tutti e per tutte le età</a:t>
            </a:r>
          </a:p>
          <a:p>
            <a:pPr algn="ctr"/>
            <a:endParaRPr lang="it-IT" sz="3200" b="1" dirty="0">
              <a:solidFill>
                <a:srgbClr val="FF0000"/>
              </a:solidFill>
              <a:latin typeface="Berlin Sans FB Demi" panose="020E0802020502020306" pitchFamily="34" charset="0"/>
            </a:endParaRPr>
          </a:p>
          <a:p>
            <a:pPr algn="ctr"/>
            <a:endParaRPr lang="it-IT" b="1" dirty="0"/>
          </a:p>
          <a:p>
            <a:pPr algn="ctr"/>
            <a:endParaRPr lang="it-IT" b="1" dirty="0"/>
          </a:p>
          <a:p>
            <a:pPr marL="0" indent="0" algn="just">
              <a:buNone/>
            </a:pPr>
            <a:r>
              <a:rPr lang="it-IT" sz="2400" b="1" dirty="0">
                <a:latin typeface="Berlin Sans FB Demi" panose="020E0802020502020306" pitchFamily="34" charset="0"/>
              </a:rPr>
              <a:t> L’Italia si colloca tra i paesi più virtuosi per mortalità infantile, e dal 2004 è in costante diminuzione anche il tasso di mortalità tra 30-69 anni per tumori maligni, diabete mellito, malattie cardiovascolari e malattie respiratorie croniche.</a:t>
            </a:r>
          </a:p>
        </p:txBody>
      </p:sp>
    </p:spTree>
    <p:extLst>
      <p:ext uri="{BB962C8B-B14F-4D97-AF65-F5344CB8AC3E}">
        <p14:creationId xmlns:p14="http://schemas.microsoft.com/office/powerpoint/2010/main" val="17032941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233780-E02F-4DC9-9AD3-3C06DD8F2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69818"/>
            <a:ext cx="9448800" cy="1094509"/>
          </a:xfrm>
        </p:spPr>
        <p:txBody>
          <a:bodyPr>
            <a:normAutofit fontScale="90000"/>
          </a:bodyPr>
          <a:lstStyle/>
          <a:p>
            <a:pPr algn="ctr"/>
            <a:br>
              <a:rPr lang="it-IT" dirty="0">
                <a:solidFill>
                  <a:srgbClr val="990033"/>
                </a:solidFill>
                <a:latin typeface="Berlin Sans FB Demi" panose="020E0802020502020306" pitchFamily="34" charset="0"/>
              </a:rPr>
            </a:br>
            <a:r>
              <a:rPr lang="it-IT" dirty="0">
                <a:solidFill>
                  <a:srgbClr val="990033"/>
                </a:solidFill>
                <a:latin typeface="Berlin Sans FB Demi" panose="020E0802020502020306" pitchFamily="34" charset="0"/>
              </a:rPr>
              <a:t>FINE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9A08BE5-40A8-4137-894A-F9582BB14D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200" i="1" dirty="0">
                <a:latin typeface="Berlin Sans FB Demi" panose="020E0802020502020306" pitchFamily="34" charset="0"/>
              </a:rPr>
              <a:t>G</a:t>
            </a:r>
            <a:r>
              <a:rPr lang="it-IT" sz="3200" i="1">
                <a:latin typeface="Berlin Sans FB Demi" panose="020E0802020502020306" pitchFamily="34" charset="0"/>
              </a:rPr>
              <a:t>.F.</a:t>
            </a:r>
            <a:endParaRPr lang="it-IT" sz="3200" i="1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70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541FAF-730D-47FE-9638-C05616C31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4707" y="304801"/>
            <a:ext cx="8690312" cy="6553200"/>
          </a:xfrm>
        </p:spPr>
        <p:txBody>
          <a:bodyPr rtlCol="0">
            <a:noAutofit/>
          </a:bodyPr>
          <a:lstStyle/>
          <a:p>
            <a:pPr>
              <a:lnSpc>
                <a:spcPct val="100000"/>
              </a:lnSpc>
            </a:pPr>
            <a:r>
              <a:rPr lang="it-IT" sz="2400" dirty="0">
                <a:solidFill>
                  <a:schemeClr val="bg1"/>
                </a:solidFill>
                <a:latin typeface="Berlin Sans FB Demi" panose="020E0802020502020306" pitchFamily="34" charset="0"/>
              </a:rPr>
              <a:t>L’obiettivo salute è ambizioso e fondamentale per dare all’umanità un futuro stabile, sano e felice, come proteggere la salute materna e quella infantile, porre fine alle malattie infettive e al disagio mentale, combattere le conseguenze di fumo e sostanze stupefacenti.</a:t>
            </a:r>
          </a:p>
          <a:p>
            <a:pPr>
              <a:lnSpc>
                <a:spcPct val="100000"/>
              </a:lnSpc>
            </a:pPr>
            <a:r>
              <a:rPr lang="it-IT" sz="2400" dirty="0">
                <a:solidFill>
                  <a:schemeClr val="bg1"/>
                </a:solidFill>
                <a:latin typeface="Berlin Sans FB Demi" panose="020E0802020502020306" pitchFamily="34" charset="0"/>
              </a:rPr>
              <a:t>La salute dell’uomo ha fatto enormi progressi negli ultimi secoli. A livello mondiale, </a:t>
            </a:r>
            <a:r>
              <a:rPr lang="it-IT" sz="2400" b="1" dirty="0">
                <a:solidFill>
                  <a:schemeClr val="bg1"/>
                </a:solidFill>
                <a:latin typeface="Berlin Sans FB Demi" panose="020E0802020502020306" pitchFamily="34" charset="0"/>
              </a:rPr>
              <a:t>l’aspettativa di vita alla nascita</a:t>
            </a:r>
            <a:r>
              <a:rPr lang="it-IT" sz="2400" dirty="0">
                <a:solidFill>
                  <a:schemeClr val="bg1"/>
                </a:solidFill>
                <a:latin typeface="Berlin Sans FB Demi" panose="020E0802020502020306" pitchFamily="34" charset="0"/>
              </a:rPr>
              <a:t> è andata progressivamente aumentando: nell’età preindustriale si aggirava attorno ai 30 anni; all’inizio del terzo millennio era pari a 66,5 anni; tra il 2000 e il 2016 è aumentata di 5,5 anni passando quindi  a </a:t>
            </a:r>
            <a:r>
              <a:rPr lang="it-IT" sz="2400" b="1" dirty="0">
                <a:solidFill>
                  <a:schemeClr val="bg1"/>
                </a:solidFill>
                <a:latin typeface="Berlin Sans FB Demi" panose="020E0802020502020306" pitchFamily="34" charset="0"/>
              </a:rPr>
              <a:t>72 anni</a:t>
            </a:r>
            <a:r>
              <a:rPr lang="it-IT" sz="2400" dirty="0">
                <a:solidFill>
                  <a:schemeClr val="bg1"/>
                </a:solidFill>
                <a:latin typeface="Berlin Sans FB Demi" panose="020E0802020502020306" pitchFamily="34" charset="0"/>
              </a:rPr>
              <a:t>.</a:t>
            </a:r>
          </a:p>
          <a:p>
            <a:r>
              <a:rPr lang="it-IT" sz="2400" dirty="0">
                <a:solidFill>
                  <a:schemeClr val="bg1"/>
                </a:solidFill>
                <a:latin typeface="Berlin Sans FB Demi" panose="020E0802020502020306" pitchFamily="34" charset="0"/>
              </a:rPr>
              <a:t>Secondo le recenti statistiche dell’OMS, l’Organizzazione Mondiale della Sanità nel periodo 2000-2016 si è registrato anche un aumento del numero di anni vissuti in piena salute: da 58,5 anni nel 2000 a </a:t>
            </a:r>
            <a:r>
              <a:rPr lang="it-IT" sz="2400" b="1" dirty="0">
                <a:solidFill>
                  <a:schemeClr val="bg1"/>
                </a:solidFill>
                <a:latin typeface="Berlin Sans FB Demi" panose="020E0802020502020306" pitchFamily="34" charset="0"/>
              </a:rPr>
              <a:t>63,3 anni</a:t>
            </a:r>
            <a:r>
              <a:rPr lang="it-IT" sz="2400" dirty="0">
                <a:solidFill>
                  <a:schemeClr val="bg1"/>
                </a:solidFill>
                <a:latin typeface="Berlin Sans FB Demi" panose="020E0802020502020306" pitchFamily="34" charset="0"/>
              </a:rPr>
              <a:t> nel 2016, con una prospettiva di vita maggiore per le donne rispetto agli uomini</a:t>
            </a:r>
            <a:r>
              <a:rPr lang="it-IT" sz="2400" dirty="0">
                <a:solidFill>
                  <a:schemeClr val="bg1"/>
                </a:solidFill>
              </a:rPr>
              <a:t>.</a:t>
            </a:r>
          </a:p>
          <a:p>
            <a:endParaRPr lang="it-IT" sz="2400" dirty="0"/>
          </a:p>
          <a:p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br>
              <a:rPr lang="it-IT" sz="2400" dirty="0"/>
            </a:br>
            <a:endParaRPr lang="it-IT" sz="2400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233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5DBDB8-3984-4444-BBC9-55C22C29C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918" y="762000"/>
            <a:ext cx="10938164" cy="5597236"/>
          </a:xfrm>
        </p:spPr>
        <p:txBody>
          <a:bodyPr>
            <a:noAutofit/>
          </a:bodyPr>
          <a:lstStyle/>
          <a:p>
            <a:r>
              <a:rPr lang="it-IT" sz="2400" dirty="0">
                <a:latin typeface="Berlin Sans FB Demi" panose="020E0802020502020306" pitchFamily="34" charset="0"/>
              </a:rPr>
              <a:t>Ma se in media la vita è aumentata notevolmente, rimangono forti le </a:t>
            </a:r>
            <a:r>
              <a:rPr lang="it-IT" sz="2400" b="1" dirty="0">
                <a:latin typeface="Berlin Sans FB Demi" panose="020E0802020502020306" pitchFamily="34" charset="0"/>
              </a:rPr>
              <a:t>differenze nel mondo </a:t>
            </a:r>
            <a:r>
              <a:rPr lang="it-IT" sz="2400" dirty="0">
                <a:latin typeface="Berlin Sans FB Demi" panose="020E0802020502020306" pitchFamily="34" charset="0"/>
              </a:rPr>
              <a:t>: come è evidente dalla mappa qui sotto, i bambini che nascono in Europa o negli Stati Uniti possono sperare di vivere molto più a lungo di quelli che nascono in un Paese dell’Africa centrale o dell’Asia sud-occidentale (dove muore 1 bambino su 15 prima dei 5 anni).</a:t>
            </a:r>
            <a:r>
              <a:rPr lang="it-IT" sz="2400" dirty="0"/>
              <a:t> </a:t>
            </a:r>
          </a:p>
          <a:p>
            <a:pPr marL="0" indent="0">
              <a:buNone/>
            </a:pPr>
            <a:endParaRPr lang="it-IT" sz="2400" dirty="0"/>
          </a:p>
          <a:p>
            <a:r>
              <a:rPr lang="it-IT" sz="2400" dirty="0">
                <a:latin typeface="Berlin Sans FB Demi" panose="020E0802020502020306" pitchFamily="34" charset="0"/>
              </a:rPr>
              <a:t>Nei Paesi poveri l’aspettativa di vita alla nascita è inferiore di 18,1 anni rispetto ai Paesi ricchi, le morti delle donne legate alla maternità sono ancora consistenti (1 ogni 41) e un terzo dei bambini soffre di malnutrizione con un conseguente basso tasso di crescita.</a:t>
            </a:r>
          </a:p>
          <a:p>
            <a:pPr marL="0" indent="0">
              <a:buNone/>
            </a:pPr>
            <a:endParaRPr lang="it-IT" sz="2400" dirty="0">
              <a:latin typeface="Berlin Sans FB Demi" panose="020E0802020502020306" pitchFamily="34" charset="0"/>
            </a:endParaRPr>
          </a:p>
          <a:p>
            <a:r>
              <a:rPr lang="it-IT" sz="2400" dirty="0">
                <a:latin typeface="Berlin Sans FB Demi" panose="020E0802020502020306" pitchFamily="34" charset="0"/>
              </a:rPr>
              <a:t>Altri settori in cui non si sono registrati progressi importanti sono quelli delle malattie infettive, del fumo e dell’esposizione a fattori di rischio ambientale.</a:t>
            </a:r>
          </a:p>
          <a:p>
            <a:pPr marL="0" indent="0">
              <a:buNone/>
            </a:pPr>
            <a:br>
              <a:rPr lang="it-IT" sz="2400" dirty="0">
                <a:latin typeface="Berlin Sans FB Demi" panose="020E0802020502020306" pitchFamily="34" charset="0"/>
              </a:rPr>
            </a:br>
            <a:endParaRPr lang="it-IT" sz="2400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10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4DD8C0-F9E4-4F90-B1CB-F7FCE2205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8945" y="750152"/>
            <a:ext cx="5292436" cy="1563558"/>
          </a:xfrm>
        </p:spPr>
        <p:txBody>
          <a:bodyPr>
            <a:normAutofit fontScale="90000"/>
          </a:bodyPr>
          <a:lstStyle/>
          <a:p>
            <a:pPr algn="l"/>
            <a:r>
              <a:rPr lang="it-IT" sz="3100" dirty="0">
                <a:solidFill>
                  <a:srgbClr val="FF0000"/>
                </a:solidFill>
                <a:latin typeface="Berlin Sans FB Demi" panose="020E0802020502020306" pitchFamily="34" charset="0"/>
              </a:rPr>
              <a:t>Salute e benessere. </a:t>
            </a:r>
            <a:br>
              <a:rPr lang="it-IT" sz="3100" dirty="0">
                <a:solidFill>
                  <a:srgbClr val="FF0000"/>
                </a:solidFill>
                <a:latin typeface="Berlin Sans FB Demi" panose="020E0802020502020306" pitchFamily="34" charset="0"/>
              </a:rPr>
            </a:br>
            <a:r>
              <a:rPr lang="it-IT" sz="3100" dirty="0">
                <a:solidFill>
                  <a:srgbClr val="FF0000"/>
                </a:solidFill>
                <a:latin typeface="Berlin Sans FB Demi" panose="020E0802020502020306" pitchFamily="34" charset="0"/>
              </a:rPr>
              <a:t>Che fare?</a:t>
            </a:r>
            <a:br>
              <a:rPr lang="it-IT" sz="3100" dirty="0">
                <a:solidFill>
                  <a:srgbClr val="FF0000"/>
                </a:solidFill>
                <a:latin typeface="Berlin Sans FB Demi" panose="020E0802020502020306" pitchFamily="34" charset="0"/>
              </a:rPr>
            </a:br>
            <a:r>
              <a:rPr lang="it-IT" sz="3100" dirty="0">
                <a:solidFill>
                  <a:srgbClr val="FF0000"/>
                </a:solidFill>
                <a:latin typeface="Berlin Sans FB Demi" panose="020E0802020502020306" pitchFamily="34" charset="0"/>
              </a:rPr>
              <a:t>Milioni di persone ancora in pericolo</a:t>
            </a:r>
            <a:r>
              <a:rPr lang="it-IT" sz="2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.1/3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1D76A4-B306-4074-8CE7-C8A4FAA33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812473"/>
            <a:ext cx="10820400" cy="36714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Berlin Sans FB Demi" panose="020E0802020502020306" pitchFamily="34" charset="0"/>
              </a:rPr>
              <a:t>L’</a:t>
            </a:r>
            <a:r>
              <a:rPr lang="it-IT" sz="2400" b="1" dirty="0">
                <a:latin typeface="Berlin Sans FB Demi" panose="020E0802020502020306" pitchFamily="34" charset="0"/>
              </a:rPr>
              <a:t>Organizzazione mondiale della sanità </a:t>
            </a:r>
            <a:r>
              <a:rPr lang="it-IT" sz="2400" dirty="0">
                <a:latin typeface="Berlin Sans FB Demi" panose="020E0802020502020306" pitchFamily="34" charset="0"/>
              </a:rPr>
              <a:t>(OMS) è l’agenzia dell’ONU che si occupa della salute della popolazione umana con l’obiettivo di portare tutta la popolazione mondiale al miglior livello di salute e benessere possibile.</a:t>
            </a:r>
            <a:br>
              <a:rPr lang="it-IT" sz="2400" dirty="0">
                <a:latin typeface="Berlin Sans FB Demi" panose="020E0802020502020306" pitchFamily="34" charset="0"/>
              </a:rPr>
            </a:br>
            <a:r>
              <a:rPr lang="it-IT" sz="2400" dirty="0">
                <a:latin typeface="Berlin Sans FB Demi" panose="020E0802020502020306" pitchFamily="34" charset="0"/>
              </a:rPr>
              <a:t>Se i </a:t>
            </a:r>
            <a:r>
              <a:rPr lang="it-IT" sz="2400" b="1" dirty="0">
                <a:latin typeface="Berlin Sans FB Demi" panose="020E0802020502020306" pitchFamily="34" charset="0"/>
              </a:rPr>
              <a:t>progressi</a:t>
            </a:r>
            <a:r>
              <a:rPr lang="it-IT" sz="2400" dirty="0">
                <a:latin typeface="Berlin Sans FB Demi" panose="020E0802020502020306" pitchFamily="34" charset="0"/>
              </a:rPr>
              <a:t> degli ultimi decenni nel miglioramento della salute di milioni di persone rappresentano un dato importante, va sottolineato però che alcuni ambiti restano ancora insufficienti e determinano molta preoccupazione; come la lotta ad alcune pericolose </a:t>
            </a:r>
            <a:r>
              <a:rPr lang="it-IT" sz="2400" b="1" dirty="0">
                <a:latin typeface="Berlin Sans FB Demi" panose="020E0802020502020306" pitchFamily="34" charset="0"/>
              </a:rPr>
              <a:t>malattie infettive</a:t>
            </a:r>
            <a:r>
              <a:rPr lang="it-IT" sz="2400" dirty="0">
                <a:latin typeface="Berlin Sans FB Demi" panose="020E0802020502020306" pitchFamily="34" charset="0"/>
              </a:rPr>
              <a:t>, in particolare la malaria e la tubercolosi (20 milioni di bambini in tutto il mondo non sono stati sottoposti alla profilassi antimalarica e non hanno ricevuto le vaccinazioni salvavita) o ai danni provocati da </a:t>
            </a:r>
            <a:r>
              <a:rPr lang="it-IT" sz="2400" b="1" dirty="0">
                <a:latin typeface="Berlin Sans FB Demi" panose="020E0802020502020306" pitchFamily="34" charset="0"/>
              </a:rPr>
              <a:t>droghe e tabacco</a:t>
            </a:r>
            <a:r>
              <a:rPr lang="it-IT" sz="2400" dirty="0">
                <a:latin typeface="Berlin Sans FB Demi" panose="020E0802020502020306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1863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D13E27-9DE3-4372-B403-A0CF23B25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9780" y="457200"/>
            <a:ext cx="5056911" cy="2092036"/>
          </a:xfrm>
        </p:spPr>
        <p:txBody>
          <a:bodyPr>
            <a:normAutofit/>
          </a:bodyPr>
          <a:lstStyle/>
          <a:p>
            <a:pPr algn="l"/>
            <a:r>
              <a:rPr lang="it-IT" sz="2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Salute e benessere. </a:t>
            </a:r>
            <a:br>
              <a:rPr lang="it-IT" sz="2800" dirty="0">
                <a:solidFill>
                  <a:srgbClr val="FF0000"/>
                </a:solidFill>
                <a:latin typeface="Berlin Sans FB Demi" panose="020E0802020502020306" pitchFamily="34" charset="0"/>
              </a:rPr>
            </a:br>
            <a:r>
              <a:rPr lang="it-IT" sz="2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Che fare?</a:t>
            </a:r>
            <a:br>
              <a:rPr lang="it-IT" sz="2800" dirty="0">
                <a:solidFill>
                  <a:srgbClr val="FF0000"/>
                </a:solidFill>
                <a:latin typeface="Berlin Sans FB Demi" panose="020E0802020502020306" pitchFamily="34" charset="0"/>
              </a:rPr>
            </a:br>
            <a:r>
              <a:rPr lang="it-IT" sz="2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Milioni di persone ancora in pericolo.2/3</a:t>
            </a:r>
            <a:endParaRPr lang="it-IT" sz="2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D83520-DE6A-4CD2-9568-A48E45FC6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317" y="2978727"/>
            <a:ext cx="11159836" cy="32281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>
                <a:latin typeface="Berlin Sans FB Demi" panose="020E0802020502020306" pitchFamily="34" charset="0"/>
              </a:rPr>
              <a:t>Tra gli aspetti che rallentano il raggiungimento dell’obiettivo salute dell’Agenda 2030 riveste un ruolo importante la </a:t>
            </a:r>
            <a:r>
              <a:rPr lang="it-IT" sz="2400" b="1" dirty="0">
                <a:latin typeface="Berlin Sans FB Demi" panose="020E0802020502020306" pitchFamily="34" charset="0"/>
              </a:rPr>
              <a:t>disuguaglianza economica</a:t>
            </a:r>
            <a:r>
              <a:rPr lang="it-IT" sz="2400" dirty="0">
                <a:latin typeface="Berlin Sans FB Demi" panose="020E0802020502020306" pitchFamily="34" charset="0"/>
              </a:rPr>
              <a:t> che priva moltissime persone nel mondo della possibilità di accedere ai servizi sanitari essenziali. </a:t>
            </a:r>
          </a:p>
          <a:p>
            <a:pPr marL="0" indent="0">
              <a:buNone/>
            </a:pPr>
            <a:r>
              <a:rPr lang="it-IT" sz="2400" dirty="0">
                <a:latin typeface="Berlin Sans FB Demi" panose="020E0802020502020306" pitchFamily="34" charset="0"/>
              </a:rPr>
              <a:t>Il terzo goal è infatti strettamente collegato al primo e al secondo: povertà, mancanza di cibo e malnutrizione privano di buona salute e benessere. Gli sforzi, quindi, oltre che essere concentrati sulla possibilità di accesso alle cure, devono andare anche nella direzione di un aiuto economico per soddisfare i bisogni legati alla salute.</a:t>
            </a:r>
          </a:p>
          <a:p>
            <a:pPr marL="0" indent="0">
              <a:buNone/>
            </a:pPr>
            <a:br>
              <a:rPr lang="it-IT" sz="2400" dirty="0"/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659137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E3C085-16DE-4893-B063-4445A9CA9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5254" y="817418"/>
            <a:ext cx="5001491" cy="1752601"/>
          </a:xfrm>
        </p:spPr>
        <p:txBody>
          <a:bodyPr>
            <a:normAutofit/>
          </a:bodyPr>
          <a:lstStyle/>
          <a:p>
            <a:pPr algn="l"/>
            <a:r>
              <a:rPr lang="it-IT" sz="2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Salute benessere che fare ?</a:t>
            </a:r>
            <a:br>
              <a:rPr lang="it-IT" sz="2800" dirty="0">
                <a:solidFill>
                  <a:srgbClr val="FF0000"/>
                </a:solidFill>
                <a:latin typeface="Berlin Sans FB Demi" panose="020E0802020502020306" pitchFamily="34" charset="0"/>
              </a:rPr>
            </a:br>
            <a:r>
              <a:rPr lang="it-IT" sz="2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milioni di persone sono ancora in pericolo 3/3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D497EA-7B94-4C4D-8A47-630F967AA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98618"/>
            <a:ext cx="10820400" cy="34200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Berlin Sans FB Demi" panose="020E0802020502020306" pitchFamily="34" charset="0"/>
              </a:rPr>
              <a:t>Nell’ultimo periodo, inoltre, si sono manifestati con maggiore intensità fenomeni climatici legati all’inquinamento e al riscaldamento globale, influendo negativamente sulle condizioni di salute di milioni di persone. Nell’Occidente ricco le alterate condizioni ambientali sono causa di patologie e tumori. I cambiamenti climatici costringono parte della popolazione mondiale a vivere in una situazione sanitaria sempre più carente, esponendole al rischio di epidemie, alla carenza di servizi igienici adeguati e alla mancanza di un’assistenza sanitaria efficace.</a:t>
            </a:r>
          </a:p>
        </p:txBody>
      </p:sp>
    </p:spTree>
    <p:extLst>
      <p:ext uri="{BB962C8B-B14F-4D97-AF65-F5344CB8AC3E}">
        <p14:creationId xmlns:p14="http://schemas.microsoft.com/office/powerpoint/2010/main" val="6445800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F041C2-E3A3-4EED-8FE3-37AF2BD03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I traguardi 1/2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Berlin Sans FB Demi" panose="020E0802020502020306" pitchFamily="34" charset="0"/>
              </a:rPr>
              <a:t>Per facilitare il raggiungimento dell’obiettivo, l’Agenda 2030 ha suddiviso questo goal in 13 obbiettivi, qui sintetizzati:</a:t>
            </a:r>
          </a:p>
          <a:p>
            <a:r>
              <a:rPr lang="it-IT" dirty="0">
                <a:latin typeface="Berlin Sans FB Demi" panose="020E0802020502020306" pitchFamily="34" charset="0"/>
              </a:rPr>
              <a:t>3.1 Ridurre il tasso di mortalità materna globale a meno di 70 per 100.000 nati vivi</a:t>
            </a:r>
          </a:p>
          <a:p>
            <a:r>
              <a:rPr lang="it-IT" dirty="0">
                <a:latin typeface="Berlin Sans FB Demi" panose="020E0802020502020306" pitchFamily="34" charset="0"/>
              </a:rPr>
              <a:t>3.2 Ridurre la mortalità neonatale sotto 12‰ dei nati vivi e, per i bambini al di sotto dei 5 a meno del 25‰ dei nati vivi</a:t>
            </a:r>
          </a:p>
          <a:p>
            <a:r>
              <a:rPr lang="it-IT" dirty="0">
                <a:latin typeface="Berlin Sans FB Demi" panose="020E0802020502020306" pitchFamily="34" charset="0"/>
              </a:rPr>
              <a:t>3.3 Porre fine alle epidemie (AIDS, tubercolosi, malaria e malattie tropicali), combattere l’epatite, le malattie legate all’uso dell’acqua e altre malattie trasmissibili</a:t>
            </a:r>
          </a:p>
          <a:p>
            <a:r>
              <a:rPr lang="it-IT" dirty="0">
                <a:latin typeface="Berlin Sans FB Demi" panose="020E0802020502020306" pitchFamily="34" charset="0"/>
              </a:rPr>
              <a:t>3.4 Ridurre di un terzo la mortalità prematura attraverso prevenzione e cura, favorire la salute mentale e il benessere</a:t>
            </a:r>
          </a:p>
          <a:p>
            <a:r>
              <a:rPr lang="it-IT" dirty="0">
                <a:latin typeface="Berlin Sans FB Demi" panose="020E0802020502020306" pitchFamily="34" charset="0"/>
              </a:rPr>
              <a:t>3.5 Rafforzare la prevenzione e il trattamento di abuso di sostanze (stupefacenti, alcool, ecc.)</a:t>
            </a:r>
          </a:p>
          <a:p>
            <a:r>
              <a:rPr lang="it-IT" dirty="0">
                <a:latin typeface="Berlin Sans FB Demi" panose="020E0802020502020306" pitchFamily="34" charset="0"/>
              </a:rPr>
              <a:t>3.6 Dimezzare entro il 2020 i decessi e le lesioni da incidenti stradali</a:t>
            </a:r>
          </a:p>
          <a:p>
            <a:r>
              <a:rPr lang="it-IT" dirty="0">
                <a:latin typeface="Berlin Sans FB Demi" panose="020E0802020502020306" pitchFamily="34" charset="0"/>
              </a:rPr>
              <a:t>3.7 Garantire l’accesso universale ai servizi di assistenza sanitaria sessuale e riproduttiva</a:t>
            </a:r>
          </a:p>
          <a:p>
            <a:r>
              <a:rPr lang="it-IT" dirty="0">
                <a:latin typeface="Berlin Sans FB Demi" panose="020E0802020502020306" pitchFamily="34" charset="0"/>
              </a:rPr>
              <a:t>3.8 Garantire una copertura sanitaria universale, l’accesso a servizi sanitari essenziali, a farmaci (sicuri, efficaci) a prezzi accessibili e vaccini per tutti</a:t>
            </a:r>
          </a:p>
          <a:p>
            <a:endParaRPr lang="it-IT" dirty="0"/>
          </a:p>
          <a:p>
            <a:pPr marL="0" indent="0" algn="ctr">
              <a:buNone/>
            </a:pPr>
            <a:endParaRPr lang="it-IT" sz="2400" dirty="0">
              <a:solidFill>
                <a:srgbClr val="00B050"/>
              </a:solidFill>
              <a:latin typeface="Berlin Sans FB Demi" panose="020E0802020502020306" pitchFamily="34" charset="0"/>
            </a:endParaRPr>
          </a:p>
          <a:p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71695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559823-4BAE-4046-9432-D416E7CAB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6254"/>
            <a:ext cx="12192000" cy="66917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2800" dirty="0">
              <a:solidFill>
                <a:srgbClr val="FF0000"/>
              </a:solidFill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r>
              <a:rPr lang="it-IT" sz="2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Traguardi 2/2</a:t>
            </a:r>
          </a:p>
          <a:p>
            <a:endParaRPr lang="it-IT" dirty="0"/>
          </a:p>
          <a:p>
            <a:endParaRPr lang="it-IT" i="1" dirty="0"/>
          </a:p>
          <a:p>
            <a:r>
              <a:rPr lang="it-IT" dirty="0">
                <a:latin typeface="Berlin Sans FB Demi" panose="020E0802020502020306" pitchFamily="34" charset="0"/>
              </a:rPr>
              <a:t>3.9 Ridurre decessi e malattie da sostanze chimiche pericolose e da inquinamento e contaminazione di aria, acqua e suolo</a:t>
            </a:r>
          </a:p>
          <a:p>
            <a:r>
              <a:rPr lang="it-IT" dirty="0">
                <a:latin typeface="Berlin Sans FB Demi" panose="020E0802020502020306" pitchFamily="34" charset="0"/>
              </a:rPr>
              <a:t>3.a Rafforzare l’attuazione della “Convenzione quadro dell’Organizzazione Mondiale della Sanità” sul controllo del tabacco</a:t>
            </a:r>
          </a:p>
          <a:p>
            <a:r>
              <a:rPr lang="it-IT" dirty="0">
                <a:latin typeface="Berlin Sans FB Demi" panose="020E0802020502020306" pitchFamily="34" charset="0"/>
              </a:rPr>
              <a:t>3.b Sostenere ricerca e sviluppo di vaccini e farmaci per le malattie trasmissibili e non trasmissibili che colpiscono soprattutto i Paesi in via di sviluppo</a:t>
            </a:r>
          </a:p>
          <a:p>
            <a:r>
              <a:rPr lang="it-IT" dirty="0">
                <a:latin typeface="Berlin Sans FB Demi" panose="020E0802020502020306" pitchFamily="34" charset="0"/>
              </a:rPr>
              <a:t>3.c Aumentare il finanziamento della sanità e lo sviluppo, la formazione e il mantenimento del personale sanitario, soprattutto nei paesi meno sviluppati</a:t>
            </a:r>
          </a:p>
          <a:p>
            <a:r>
              <a:rPr lang="it-IT" dirty="0">
                <a:latin typeface="Berlin Sans FB Demi" panose="020E0802020502020306" pitchFamily="34" charset="0"/>
              </a:rPr>
              <a:t>3.d Rafforzare la capacità, in particolare nei i paesi in via di sviluppo, per la prevenzione, la riduzione dei rischi per la salute nazionale e globale.</a:t>
            </a:r>
          </a:p>
          <a:p>
            <a:pPr marL="0" indent="0">
              <a:buNone/>
            </a:pPr>
            <a:br>
              <a:rPr lang="it-IT" dirty="0">
                <a:latin typeface="Berlin Sans FB Demi" panose="020E0802020502020306" pitchFamily="34" charset="0"/>
              </a:rPr>
            </a:br>
            <a:endParaRPr lang="it-IT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14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02BDEA-756A-4B55-BABA-64FE48BC9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 algn="ctr">
              <a:buNone/>
            </a:pPr>
            <a:endParaRPr lang="it-IT" sz="2800" dirty="0">
              <a:solidFill>
                <a:srgbClr val="FF0000"/>
              </a:solidFill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r>
              <a:rPr lang="it-IT" sz="2800" dirty="0">
                <a:solidFill>
                  <a:srgbClr val="FF0000"/>
                </a:solidFill>
                <a:latin typeface="Berlin Sans FB Demi" panose="020E0802020502020306" pitchFamily="34" charset="0"/>
              </a:rPr>
              <a:t>E in Italia?</a:t>
            </a:r>
          </a:p>
          <a:p>
            <a:endParaRPr lang="it-IT" sz="2400" dirty="0">
              <a:solidFill>
                <a:srgbClr val="00B050"/>
              </a:solidFill>
              <a:latin typeface="Berlin Sans FB Demi" panose="020E0802020502020306" pitchFamily="34" charset="0"/>
            </a:endParaRPr>
          </a:p>
          <a:p>
            <a:pPr marL="0" indent="0">
              <a:buNone/>
            </a:pPr>
            <a:r>
              <a:rPr lang="it-IT" sz="2400" dirty="0">
                <a:solidFill>
                  <a:srgbClr val="00B050"/>
                </a:solidFill>
                <a:latin typeface="Berlin Sans FB Demi" panose="020E0802020502020306" pitchFamily="34" charset="0"/>
              </a:rPr>
              <a:t>Obiettivi centrati e da raggiungere</a:t>
            </a:r>
          </a:p>
          <a:p>
            <a:endParaRPr lang="it-IT" dirty="0">
              <a:latin typeface="Berlin Sans FB Demi" panose="020E0802020502020306" pitchFamily="34" charset="0"/>
            </a:endParaRPr>
          </a:p>
          <a:p>
            <a:r>
              <a:rPr lang="it-IT" dirty="0">
                <a:latin typeface="Berlin Sans FB Demi" panose="020E0802020502020306" pitchFamily="34" charset="0"/>
              </a:rPr>
              <a:t>L’Italia ha raggiunto la maggior parte dei </a:t>
            </a:r>
            <a:r>
              <a:rPr lang="it-IT" b="1" dirty="0">
                <a:latin typeface="Berlin Sans FB Demi" panose="020E0802020502020306" pitchFamily="34" charset="0"/>
              </a:rPr>
              <a:t>traguardi</a:t>
            </a:r>
            <a:r>
              <a:rPr lang="it-IT" dirty="0">
                <a:latin typeface="Berlin Sans FB Demi" panose="020E0802020502020306" pitchFamily="34" charset="0"/>
              </a:rPr>
              <a:t> indicati dal terzo goal dell’Agenda 2030 e nel nostro Paese la qualità della vita, della salute e dei servizi ha raggiunto un buon livello: due terzi della popolazione godono di buona salute e l’aspettativa di vita alla nascita ha valori molto alti tra i Paesi dell’Unione europea.</a:t>
            </a:r>
          </a:p>
          <a:p>
            <a:r>
              <a:rPr lang="it-IT" dirty="0">
                <a:latin typeface="Berlin Sans FB Demi" panose="020E0802020502020306" pitchFamily="34" charset="0"/>
              </a:rPr>
              <a:t>Secondo le ricerche effettuate dall’ </a:t>
            </a:r>
            <a:r>
              <a:rPr lang="it-IT" dirty="0" err="1">
                <a:latin typeface="Berlin Sans FB Demi" panose="020E0802020502020306" pitchFamily="34" charset="0"/>
              </a:rPr>
              <a:t>ASviS</a:t>
            </a:r>
            <a:r>
              <a:rPr lang="it-IT" dirty="0">
                <a:latin typeface="Berlin Sans FB Demi" panose="020E0802020502020306" pitchFamily="34" charset="0"/>
              </a:rPr>
              <a:t> tra il 2010 e il 2016 la situazione</a:t>
            </a:r>
            <a:r>
              <a:rPr lang="it-IT" b="1" dirty="0">
                <a:latin typeface="Berlin Sans FB Demi" panose="020E0802020502020306" pitchFamily="34" charset="0"/>
              </a:rPr>
              <a:t> è migliorata significativamente, anche se </a:t>
            </a:r>
            <a:r>
              <a:rPr lang="it-IT" dirty="0">
                <a:latin typeface="Berlin Sans FB Demi" panose="020E0802020502020306" pitchFamily="34" charset="0"/>
              </a:rPr>
              <a:t>rimangono numerosi </a:t>
            </a:r>
            <a:r>
              <a:rPr lang="it-IT" b="1" dirty="0">
                <a:latin typeface="Berlin Sans FB Demi" panose="020E0802020502020306" pitchFamily="34" charset="0"/>
              </a:rPr>
              <a:t>problemi da risolvere</a:t>
            </a:r>
            <a:r>
              <a:rPr lang="it-IT" dirty="0">
                <a:latin typeface="Berlin Sans FB Demi" panose="020E0802020502020306" pitchFamily="34" charset="0"/>
              </a:rPr>
              <a:t>, dall’uso di alcool, tabacco e droghe, all’obesità, ai danni causati dall’inquinamento (le malattie respiratorie sono tra le principali causa di morte).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692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Tema1">
  <a:themeElements>
    <a:clrScheme name="Scia di vapore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Scia di vapore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cia di vapore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B12B2C77-3C4F-4D95-935D-C1918052C917}" vid="{F98416AA-5F9E-4B3D-A034-F68E6B3A2853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10EE66-8707-456F-8F2E-091D581CB03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AB96CC85-5758-41C0-8EFD-737AFB6912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BEB954-4024-4CCF-A9D6-4C00FDC028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1692</Words>
  <Application>Microsoft Office PowerPoint</Application>
  <PresentationFormat>Widescreen</PresentationFormat>
  <Paragraphs>75</Paragraphs>
  <Slides>14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Berlin Sans FB Demi</vt:lpstr>
      <vt:lpstr>Calibri</vt:lpstr>
      <vt:lpstr>Century Gothic</vt:lpstr>
      <vt:lpstr>Tema1</vt:lpstr>
      <vt:lpstr>GOAL 3:SALUTE E BENESSERE</vt:lpstr>
      <vt:lpstr>Presentazione standard di PowerPoint</vt:lpstr>
      <vt:lpstr>Presentazione standard di PowerPoint</vt:lpstr>
      <vt:lpstr>Salute e benessere.  Che fare? Milioni di persone ancora in pericolo.1/3</vt:lpstr>
      <vt:lpstr>Salute e benessere.  Che fare? Milioni di persone ancora in pericolo.2/3</vt:lpstr>
      <vt:lpstr>Salute benessere che fare ? milioni di persone sono ancora in pericolo 3/3</vt:lpstr>
      <vt:lpstr>Presentazione standard di PowerPoint</vt:lpstr>
      <vt:lpstr>Presentazione standard di PowerPoint</vt:lpstr>
      <vt:lpstr>Presentazione standard di PowerPoint</vt:lpstr>
      <vt:lpstr>Cosa possiamo fare?</vt:lpstr>
      <vt:lpstr>Presentazione standard di PowerPoint</vt:lpstr>
      <vt:lpstr>Presentazione standard di PowerPoint</vt:lpstr>
      <vt:lpstr>Presentazione standard di PowerPoint</vt:lpstr>
      <vt:lpstr> FINE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2020-05-19T12:17:11Z</dcterms:created>
  <dcterms:modified xsi:type="dcterms:W3CDTF">2020-05-29T10:02:15Z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