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20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054596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 name="Google Shape;9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5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755576" y="188640"/>
            <a:ext cx="77724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it-IT"/>
              <a:t>Illustrazione de </a:t>
            </a:r>
            <a:br>
              <a:rPr lang="it-IT"/>
            </a:br>
            <a:r>
              <a:rPr lang="it-IT"/>
              <a:t>«La gabbianella e il gatto» </a:t>
            </a:r>
            <a:endParaRPr/>
          </a:p>
        </p:txBody>
      </p:sp>
      <p:sp>
        <p:nvSpPr>
          <p:cNvPr id="85" name="Google Shape;85;p13"/>
          <p:cNvSpPr txBox="1">
            <a:spLocks noGrp="1"/>
          </p:cNvSpPr>
          <p:nvPr>
            <p:ph type="subTitle" idx="1"/>
          </p:nvPr>
        </p:nvSpPr>
        <p:spPr>
          <a:xfrm>
            <a:off x="827584" y="2348880"/>
            <a:ext cx="7200800" cy="432048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rgbClr val="FF0000"/>
              </a:buClr>
              <a:buSzPts val="3200"/>
              <a:buNone/>
            </a:pPr>
            <a:r>
              <a:rPr lang="it-IT" dirty="0">
                <a:solidFill>
                  <a:srgbClr val="FF0000"/>
                </a:solidFill>
              </a:rPr>
              <a:t>Il film di animazione</a:t>
            </a:r>
            <a:endParaRPr dirty="0"/>
          </a:p>
          <a:p>
            <a:pPr marL="0" lvl="0" indent="0" algn="ctr" rtl="0">
              <a:lnSpc>
                <a:spcPct val="100000"/>
              </a:lnSpc>
              <a:spcBef>
                <a:spcPts val="640"/>
              </a:spcBef>
              <a:spcAft>
                <a:spcPts val="0"/>
              </a:spcAft>
              <a:buClr>
                <a:srgbClr val="FF0000"/>
              </a:buClr>
              <a:buSzPts val="3200"/>
              <a:buNone/>
            </a:pPr>
            <a:r>
              <a:rPr lang="it-IT" dirty="0">
                <a:solidFill>
                  <a:srgbClr val="FF0000"/>
                </a:solidFill>
              </a:rPr>
              <a:t> </a:t>
            </a:r>
            <a:endParaRPr dirty="0"/>
          </a:p>
          <a:p>
            <a:pPr marL="0" lvl="0" indent="0" algn="ctr" rtl="0">
              <a:lnSpc>
                <a:spcPct val="100000"/>
              </a:lnSpc>
              <a:spcBef>
                <a:spcPts val="640"/>
              </a:spcBef>
              <a:spcAft>
                <a:spcPts val="0"/>
              </a:spcAft>
              <a:buClr>
                <a:srgbClr val="FF0000"/>
              </a:buClr>
              <a:buSzPts val="3200"/>
              <a:buNone/>
            </a:pPr>
            <a:r>
              <a:rPr lang="it-IT" dirty="0">
                <a:solidFill>
                  <a:srgbClr val="FF0000"/>
                </a:solidFill>
              </a:rPr>
              <a:t>A cura della classe 1 D</a:t>
            </a:r>
            <a:endParaRPr dirty="0"/>
          </a:p>
          <a:p>
            <a:pPr marL="0" lvl="0" indent="0" algn="ctr" rtl="0">
              <a:lnSpc>
                <a:spcPct val="100000"/>
              </a:lnSpc>
              <a:spcBef>
                <a:spcPts val="640"/>
              </a:spcBef>
              <a:spcAft>
                <a:spcPts val="0"/>
              </a:spcAft>
              <a:buClr>
                <a:srgbClr val="FF0000"/>
              </a:buClr>
              <a:buSzPts val="3200"/>
              <a:buNone/>
            </a:pPr>
            <a:r>
              <a:rPr lang="it-IT" dirty="0">
                <a:solidFill>
                  <a:srgbClr val="FF0000"/>
                </a:solidFill>
              </a:rPr>
              <a:t>Anno Scolastico 2021-22</a:t>
            </a:r>
            <a:endParaRPr dirty="0"/>
          </a:p>
          <a:p>
            <a:pPr marL="0" lvl="0" indent="0" algn="ctr" rtl="0">
              <a:lnSpc>
                <a:spcPct val="100000"/>
              </a:lnSpc>
              <a:spcBef>
                <a:spcPts val="640"/>
              </a:spcBef>
              <a:spcAft>
                <a:spcPts val="0"/>
              </a:spcAft>
              <a:buClr>
                <a:srgbClr val="888888"/>
              </a:buClr>
              <a:buSzPts val="3200"/>
              <a:buNone/>
            </a:pPr>
            <a:endParaRPr dirty="0">
              <a:solidFill>
                <a:srgbClr val="FF0000"/>
              </a:solidFill>
            </a:endParaRPr>
          </a:p>
          <a:p>
            <a:pPr marL="0" lvl="0" indent="0" algn="ctr" rtl="0">
              <a:lnSpc>
                <a:spcPct val="100000"/>
              </a:lnSpc>
              <a:spcBef>
                <a:spcPts val="480"/>
              </a:spcBef>
              <a:spcAft>
                <a:spcPts val="0"/>
              </a:spcAft>
              <a:buClr>
                <a:srgbClr val="FF0000"/>
              </a:buClr>
              <a:buSzPts val="2400"/>
              <a:buNone/>
            </a:pPr>
            <a:r>
              <a:rPr lang="it-IT" sz="2400" dirty="0">
                <a:solidFill>
                  <a:srgbClr val="FF0000"/>
                </a:solidFill>
              </a:rPr>
              <a:t>Docenti: Maria Caterina Romeo</a:t>
            </a:r>
            <a:endParaRPr dirty="0"/>
          </a:p>
          <a:p>
            <a:pPr marL="0" lvl="0" indent="0" algn="ctr" rtl="0">
              <a:lnSpc>
                <a:spcPct val="100000"/>
              </a:lnSpc>
              <a:spcBef>
                <a:spcPts val="480"/>
              </a:spcBef>
              <a:spcAft>
                <a:spcPts val="0"/>
              </a:spcAft>
              <a:buClr>
                <a:srgbClr val="FF0000"/>
              </a:buClr>
              <a:buSzPts val="2400"/>
              <a:buNone/>
            </a:pPr>
            <a:r>
              <a:rPr lang="it-IT" sz="2400" dirty="0">
                <a:solidFill>
                  <a:srgbClr val="FF0000"/>
                </a:solidFill>
              </a:rPr>
              <a:t>		Maria Carmela </a:t>
            </a:r>
            <a:r>
              <a:rPr lang="it-IT" sz="2400" dirty="0" err="1">
                <a:solidFill>
                  <a:srgbClr val="FF0000"/>
                </a:solidFill>
              </a:rPr>
              <a:t>Dalessandro</a:t>
            </a:r>
            <a:endParaRPr sz="2400" dirty="0">
              <a:solidFill>
                <a:srgbClr val="FF0000"/>
              </a:solidFill>
            </a:endParaRPr>
          </a:p>
          <a:p>
            <a:pPr marL="0" lvl="0" indent="0" algn="ctr" rtl="0">
              <a:lnSpc>
                <a:spcPct val="100000"/>
              </a:lnSpc>
              <a:spcBef>
                <a:spcPts val="480"/>
              </a:spcBef>
              <a:spcAft>
                <a:spcPts val="0"/>
              </a:spcAft>
              <a:buClr>
                <a:srgbClr val="FF0000"/>
              </a:buClr>
              <a:buSzPts val="2400"/>
              <a:buNone/>
            </a:pPr>
            <a:r>
              <a:rPr lang="it-IT" sz="2400">
                <a:solidFill>
                  <a:srgbClr val="FF0000"/>
                </a:solidFill>
              </a:rPr>
              <a:t>            </a:t>
            </a:r>
            <a:r>
              <a:rPr lang="it-IT" sz="2400" smtClean="0">
                <a:solidFill>
                  <a:srgbClr val="FF0000"/>
                </a:solidFill>
              </a:rPr>
              <a:t>	        Eleonora Sofia </a:t>
            </a:r>
            <a:r>
              <a:rPr lang="it-IT" sz="2400" dirty="0" err="1">
                <a:solidFill>
                  <a:srgbClr val="FF0000"/>
                </a:solidFill>
              </a:rPr>
              <a:t>Guaragna</a:t>
            </a:r>
            <a:r>
              <a:rPr lang="it-IT" sz="2400" dirty="0">
                <a:solidFill>
                  <a:srgbClr val="FF0000"/>
                </a:solidFill>
              </a:rPr>
              <a:t> </a:t>
            </a:r>
            <a:endParaRPr sz="2400" dirty="0">
              <a:solidFill>
                <a:srgbClr val="FF0000"/>
              </a:solidFill>
            </a:endParaRPr>
          </a:p>
          <a:p>
            <a:pPr marL="0" lvl="0" indent="0" algn="ctr" rtl="0">
              <a:lnSpc>
                <a:spcPct val="100000"/>
              </a:lnSpc>
              <a:spcBef>
                <a:spcPts val="480"/>
              </a:spcBef>
              <a:spcAft>
                <a:spcPts val="0"/>
              </a:spcAft>
              <a:buClr>
                <a:srgbClr val="FF0000"/>
              </a:buClr>
              <a:buSzPts val="2400"/>
              <a:buNone/>
            </a:pPr>
            <a:r>
              <a:rPr lang="it-IT" sz="2400" dirty="0">
                <a:solidFill>
                  <a:srgbClr val="FF0000"/>
                </a:solidFill>
              </a:rPr>
              <a:t>			</a:t>
            </a:r>
            <a:endParaRPr sz="2400" dirty="0">
              <a:solidFill>
                <a:srgbClr val="FF0000"/>
              </a:solidFill>
            </a:endParaRPr>
          </a:p>
        </p:txBody>
      </p:sp>
      <p:pic>
        <p:nvPicPr>
          <p:cNvPr id="86" name="Google Shape;86;p13"/>
          <p:cNvPicPr preferRelativeResize="0"/>
          <p:nvPr/>
        </p:nvPicPr>
        <p:blipFill rotWithShape="1">
          <a:blip r:embed="rId3">
            <a:alphaModFix/>
          </a:blip>
          <a:srcRect/>
          <a:stretch/>
        </p:blipFill>
        <p:spPr>
          <a:xfrm>
            <a:off x="-18079" y="1744981"/>
            <a:ext cx="2352675" cy="3140075"/>
          </a:xfrm>
          <a:prstGeom prst="rect">
            <a:avLst/>
          </a:prstGeom>
          <a:noFill/>
          <a:ln>
            <a:noFill/>
          </a:ln>
        </p:spPr>
      </p:pic>
      <p:pic>
        <p:nvPicPr>
          <p:cNvPr id="87" name="Google Shape;87;p13"/>
          <p:cNvPicPr preferRelativeResize="0"/>
          <p:nvPr/>
        </p:nvPicPr>
        <p:blipFill rotWithShape="1">
          <a:blip r:embed="rId4">
            <a:alphaModFix/>
          </a:blip>
          <a:srcRect/>
          <a:stretch/>
        </p:blipFill>
        <p:spPr>
          <a:xfrm>
            <a:off x="6735763" y="1916832"/>
            <a:ext cx="2408237" cy="321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1000"/>
                                        <p:tgtEl>
                                          <p:spTgt spid="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10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1000"/>
                                        <p:tgtEl>
                                          <p:spTgt spid="85"/>
                                        </p:tgtEl>
                                        <p:attrNameLst>
                                          <p:attrName>ppt_w</p:attrName>
                                        </p:attrNameLst>
                                      </p:cBhvr>
                                      <p:tavLst>
                                        <p:tav tm="0">
                                          <p:val>
                                            <p:strVal val="0"/>
                                          </p:val>
                                        </p:tav>
                                        <p:tav tm="100000">
                                          <p:val>
                                            <p:strVal val="#ppt_w"/>
                                          </p:val>
                                        </p:tav>
                                      </p:tavLst>
                                    </p:anim>
                                    <p:anim calcmode="lin" valueType="num">
                                      <p:cBhvr additive="base">
                                        <p:cTn id="18" dur="1000"/>
                                        <p:tgtEl>
                                          <p:spTgt spid="85"/>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1000" fill="hold"/>
                                        <p:tgtEl>
                                          <p:spTgt spid="8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000" fill="hold"/>
                                        <p:tgtEl>
                                          <p:spTgt spid="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441207" y="-33033"/>
            <a:ext cx="8229600" cy="128228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it-IT" sz="2800" dirty="0"/>
              <a:t>Dopo aver scoperto che è femmina la chiamano Fifì, abbreviazione di Fortunata.</a:t>
            </a:r>
            <a:endParaRPr sz="2800" dirty="0"/>
          </a:p>
        </p:txBody>
      </p:sp>
      <p:pic>
        <p:nvPicPr>
          <p:cNvPr id="148" name="Google Shape;148;p22" descr="C:\Users\Marica\Desktop\Disegni 2022\Rimpicciolite\20220529_165309.jpg"/>
          <p:cNvPicPr preferRelativeResize="0"/>
          <p:nvPr/>
        </p:nvPicPr>
        <p:blipFill rotWithShape="1">
          <a:blip r:embed="rId3">
            <a:alphaModFix/>
          </a:blip>
          <a:srcRect/>
          <a:stretch/>
        </p:blipFill>
        <p:spPr>
          <a:xfrm>
            <a:off x="1115616" y="1165698"/>
            <a:ext cx="7560840" cy="56706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p:tgtEl>
                                          <p:spTgt spid="147"/>
                                        </p:tgtEl>
                                        <p:attrNameLst>
                                          <p:attrName>ppt_w</p:attrName>
                                        </p:attrNameLst>
                                      </p:cBhvr>
                                      <p:tavLst>
                                        <p:tav tm="0">
                                          <p:val>
                                            <p:strVal val="0"/>
                                          </p:val>
                                        </p:tav>
                                        <p:tav tm="100000">
                                          <p:val>
                                            <p:strVal val="#ppt_w"/>
                                          </p:val>
                                        </p:tav>
                                      </p:tavLst>
                                    </p:anim>
                                    <p:anim calcmode="lin" valueType="num">
                                      <p:cBhvr additive="base">
                                        <p:cTn id="8" dur="1000"/>
                                        <p:tgtEl>
                                          <p:spTgt spid="14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8"/>
                                        </p:tgtEl>
                                        <p:attrNameLst>
                                          <p:attrName>style.visibility</p:attrName>
                                        </p:attrNameLst>
                                      </p:cBhvr>
                                      <p:to>
                                        <p:strVal val="visible"/>
                                      </p:to>
                                    </p:set>
                                    <p:anim calcmode="lin" valueType="num">
                                      <p:cBhvr additive="base">
                                        <p:cTn id="13" dur="1000"/>
                                        <p:tgtEl>
                                          <p:spTgt spid="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467550" y="1"/>
            <a:ext cx="8229600" cy="1331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it-IT" sz="2800" dirty="0"/>
              <a:t>«Mamma Zorba» procura il cibo a Fifì</a:t>
            </a:r>
            <a:br>
              <a:rPr lang="it-IT" sz="2800" dirty="0"/>
            </a:br>
            <a:r>
              <a:rPr lang="it-IT" sz="2800" dirty="0"/>
              <a:t>e la vede  crescere intanto i topi si organizzano per rapirla.</a:t>
            </a:r>
            <a:endParaRPr sz="2800" dirty="0"/>
          </a:p>
        </p:txBody>
      </p:sp>
      <p:pic>
        <p:nvPicPr>
          <p:cNvPr id="154" name="Google Shape;154;p23" descr="C:\Users\Marica\Desktop\Disegni 2022\Rimpicciolite\20220529_165327.jpg"/>
          <p:cNvPicPr preferRelativeResize="0"/>
          <p:nvPr/>
        </p:nvPicPr>
        <p:blipFill rotWithShape="1">
          <a:blip r:embed="rId3">
            <a:alphaModFix/>
          </a:blip>
          <a:srcRect/>
          <a:stretch/>
        </p:blipFill>
        <p:spPr>
          <a:xfrm>
            <a:off x="898150" y="1331700"/>
            <a:ext cx="7147681" cy="53607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1000"/>
                                        <p:tgtEl>
                                          <p:spTgt spid="15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additive="base">
                                        <p:cTn id="12" dur="1000"/>
                                        <p:tgtEl>
                                          <p:spTgt spid="154"/>
                                        </p:tgtEl>
                                        <p:attrNameLst>
                                          <p:attrName>ppt_w</p:attrName>
                                        </p:attrNameLst>
                                      </p:cBhvr>
                                      <p:tavLst>
                                        <p:tav tm="0">
                                          <p:val>
                                            <p:strVal val="0"/>
                                          </p:val>
                                        </p:tav>
                                        <p:tav tm="100000">
                                          <p:val>
                                            <p:strVal val="#ppt_w"/>
                                          </p:val>
                                        </p:tav>
                                      </p:tavLst>
                                    </p:anim>
                                    <p:anim calcmode="lin" valueType="num">
                                      <p:cBhvr additive="base">
                                        <p:cTn id="13" dur="1000"/>
                                        <p:tgtEl>
                                          <p:spTgt spid="15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it-IT" sz="2800" dirty="0"/>
              <a:t>Pallino spaventa Fifì dicendole che lei non è un gatto (cosa che ha sempre pensato da quando è nata) ma è un gabbiano e quindi gli altri gatti vogliono farla ingrassare per mangiarsela.</a:t>
            </a:r>
            <a:endParaRPr sz="2800" dirty="0"/>
          </a:p>
        </p:txBody>
      </p:sp>
      <p:pic>
        <p:nvPicPr>
          <p:cNvPr id="160" name="Google Shape;160;p24" descr="C:\Users\Marica\Desktop\Disegni 2022\Rimpicciolite\20220529_165342.jpg"/>
          <p:cNvPicPr preferRelativeResize="0"/>
          <p:nvPr/>
        </p:nvPicPr>
        <p:blipFill rotWithShape="1">
          <a:blip r:embed="rId3">
            <a:alphaModFix/>
          </a:blip>
          <a:srcRect/>
          <a:stretch/>
        </p:blipFill>
        <p:spPr>
          <a:xfrm>
            <a:off x="1043608" y="1700808"/>
            <a:ext cx="6768752" cy="5076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1000"/>
                                        <p:tgtEl>
                                          <p:spTgt spid="15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 calcmode="lin" valueType="num">
                                      <p:cBhvr additive="base">
                                        <p:cTn id="12" dur="1000"/>
                                        <p:tgtEl>
                                          <p:spTgt spid="160"/>
                                        </p:tgtEl>
                                        <p:attrNameLst>
                                          <p:attrName>ppt_w</p:attrName>
                                        </p:attrNameLst>
                                      </p:cBhvr>
                                      <p:tavLst>
                                        <p:tav tm="0">
                                          <p:val>
                                            <p:strVal val="0"/>
                                          </p:val>
                                        </p:tav>
                                        <p:tav tm="100000">
                                          <p:val>
                                            <p:strVal val="#ppt_w"/>
                                          </p:val>
                                        </p:tav>
                                      </p:tavLst>
                                    </p:anim>
                                    <p:anim calcmode="lin" valueType="num">
                                      <p:cBhvr additive="base">
                                        <p:cTn id="13" dur="1000"/>
                                        <p:tgtEl>
                                          <p:spTgt spid="1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457200" y="116632"/>
            <a:ext cx="8229600" cy="130100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it-IT" sz="3200" dirty="0"/>
              <a:t>Spaventata Fifì scappa e viene catturata dai topi.</a:t>
            </a:r>
            <a:endParaRPr sz="3200" dirty="0"/>
          </a:p>
        </p:txBody>
      </p:sp>
      <p:pic>
        <p:nvPicPr>
          <p:cNvPr id="166" name="Google Shape;166;p25" descr="C:\Users\Marica\Desktop\Disegni 2022\Rimpicciolite\20220529_165358.jpg"/>
          <p:cNvPicPr preferRelativeResize="0"/>
          <p:nvPr/>
        </p:nvPicPr>
        <p:blipFill rotWithShape="1">
          <a:blip r:embed="rId3">
            <a:alphaModFix/>
          </a:blip>
          <a:srcRect/>
          <a:stretch/>
        </p:blipFill>
        <p:spPr>
          <a:xfrm>
            <a:off x="1115616" y="1268760"/>
            <a:ext cx="6962510" cy="52218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ppt_w</p:attrName>
                                        </p:attrNameLst>
                                      </p:cBhvr>
                                      <p:tavLst>
                                        <p:tav tm="0">
                                          <p:val>
                                            <p:strVal val="0"/>
                                          </p:val>
                                        </p:tav>
                                        <p:tav tm="100000">
                                          <p:val>
                                            <p:strVal val="#ppt_w"/>
                                          </p:val>
                                        </p:tav>
                                      </p:tavLst>
                                    </p:anim>
                                    <p:anim calcmode="lin" valueType="num">
                                      <p:cBhvr additive="base">
                                        <p:cTn id="8" dur="1000"/>
                                        <p:tgtEl>
                                          <p:spTgt spid="16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6"/>
                                        </p:tgtEl>
                                        <p:attrNameLst>
                                          <p:attrName>style.visibility</p:attrName>
                                        </p:attrNameLst>
                                      </p:cBhvr>
                                      <p:to>
                                        <p:strVal val="visible"/>
                                      </p:to>
                                    </p:set>
                                    <p:anim calcmode="lin" valueType="num">
                                      <p:cBhvr additive="base">
                                        <p:cTn id="13" dur="1000"/>
                                        <p:tgtEl>
                                          <p:spTgt spid="1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457200" y="0"/>
            <a:ext cx="8363272" cy="134076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it-IT" sz="2800" dirty="0"/>
              <a:t>Dopo la fuga di Fifì Pallino racconta l’accaduto ai gatti e i cinque felini cercano la gabbianella dappertutto.</a:t>
            </a:r>
            <a:endParaRPr sz="2800" dirty="0"/>
          </a:p>
        </p:txBody>
      </p:sp>
      <p:pic>
        <p:nvPicPr>
          <p:cNvPr id="172" name="Google Shape;172;p26" descr="C:\Users\Marica\Desktop\Disegni 2022\Rimpicciolite\20220529_165422.jpg"/>
          <p:cNvPicPr preferRelativeResize="0"/>
          <p:nvPr/>
        </p:nvPicPr>
        <p:blipFill rotWithShape="1">
          <a:blip r:embed="rId3">
            <a:alphaModFix/>
          </a:blip>
          <a:srcRect/>
          <a:stretch/>
        </p:blipFill>
        <p:spPr>
          <a:xfrm>
            <a:off x="1187624" y="1340768"/>
            <a:ext cx="7056784" cy="52925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1000"/>
                                        <p:tgtEl>
                                          <p:spTgt spid="1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1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395536" y="0"/>
            <a:ext cx="8373616" cy="140364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it-IT" sz="2800" dirty="0"/>
              <a:t>Per liberare Fifì e Pallino catturati dai topi, ispirandosi all’impresa del cavallo di Troia letta sull’Enciclopedia, </a:t>
            </a:r>
            <a:endParaRPr sz="2800" dirty="0"/>
          </a:p>
        </p:txBody>
      </p:sp>
      <p:sp>
        <p:nvSpPr>
          <p:cNvPr id="178" name="Google Shape;178;p27"/>
          <p:cNvSpPr txBox="1"/>
          <p:nvPr/>
        </p:nvSpPr>
        <p:spPr>
          <a:xfrm>
            <a:off x="6588224" y="1916832"/>
            <a:ext cx="2664296"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rgbClr val="000000"/>
                </a:solidFill>
                <a:latin typeface="Calibri"/>
                <a:ea typeface="Calibri"/>
                <a:cs typeface="Calibri"/>
                <a:sym typeface="Calibri"/>
              </a:rPr>
              <a:t>i gatti si nascondono dentro un enorme pezzo di formaggio che i topi sicuramente avrebbero portato nella loro tana.</a:t>
            </a:r>
            <a:endParaRPr sz="2800" b="0" i="0" u="none" strike="noStrike" cap="none">
              <a:solidFill>
                <a:schemeClr val="dk1"/>
              </a:solidFill>
              <a:latin typeface="Calibri"/>
              <a:ea typeface="Calibri"/>
              <a:cs typeface="Calibri"/>
              <a:sym typeface="Calibri"/>
            </a:endParaRPr>
          </a:p>
        </p:txBody>
      </p:sp>
      <p:pic>
        <p:nvPicPr>
          <p:cNvPr id="179" name="Google Shape;179;p27" descr="C:\Users\Marica\Desktop\Disegni 2022\Rimpicciolite\20220529_165436.jpg"/>
          <p:cNvPicPr preferRelativeResize="0"/>
          <p:nvPr/>
        </p:nvPicPr>
        <p:blipFill rotWithShape="1">
          <a:blip r:embed="rId3">
            <a:alphaModFix/>
          </a:blip>
          <a:srcRect/>
          <a:stretch/>
        </p:blipFill>
        <p:spPr>
          <a:xfrm>
            <a:off x="0" y="1617440"/>
            <a:ext cx="6445682" cy="48342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1000"/>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78"/>
                                        </p:tgtEl>
                                        <p:attrNameLst>
                                          <p:attrName>style.visibility</p:attrName>
                                        </p:attrNameLst>
                                      </p:cBhvr>
                                      <p:to>
                                        <p:strVal val="visible"/>
                                      </p:to>
                                    </p:set>
                                    <p:anim calcmode="lin" valueType="num">
                                      <p:cBhvr additive="base">
                                        <p:cTn id="17" dur="1000"/>
                                        <p:tgtEl>
                                          <p:spTgt spid="178"/>
                                        </p:tgtEl>
                                        <p:attrNameLst>
                                          <p:attrName>ppt_w</p:attrName>
                                        </p:attrNameLst>
                                      </p:cBhvr>
                                      <p:tavLst>
                                        <p:tav tm="0">
                                          <p:val>
                                            <p:strVal val="0"/>
                                          </p:val>
                                        </p:tav>
                                        <p:tav tm="100000">
                                          <p:val>
                                            <p:strVal val="#ppt_w"/>
                                          </p:val>
                                        </p:tav>
                                      </p:tavLst>
                                    </p:anim>
                                    <p:anim calcmode="lin" valueType="num">
                                      <p:cBhvr additive="base">
                                        <p:cTn id="18" dur="1000"/>
                                        <p:tgtEl>
                                          <p:spTgt spid="1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a:spLocks noGrp="1"/>
          </p:cNvSpPr>
          <p:nvPr>
            <p:ph type="title"/>
          </p:nvPr>
        </p:nvSpPr>
        <p:spPr>
          <a:xfrm>
            <a:off x="323528" y="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it-IT" sz="2800" dirty="0"/>
              <a:t>Arrivati nella tana dei topi i gatti escono dal loro nascondiglio e salvano Fifì e Pallino</a:t>
            </a:r>
            <a:endParaRPr sz="2800" dirty="0"/>
          </a:p>
        </p:txBody>
      </p:sp>
      <p:pic>
        <p:nvPicPr>
          <p:cNvPr id="185" name="Google Shape;185;p28" descr="C:\Users\Marica\Desktop\Disegni 2022\Rimpicciolite\20220529_165450.jpg"/>
          <p:cNvPicPr preferRelativeResize="0"/>
          <p:nvPr/>
        </p:nvPicPr>
        <p:blipFill rotWithShape="1">
          <a:blip r:embed="rId3">
            <a:alphaModFix/>
          </a:blip>
          <a:srcRect/>
          <a:stretch/>
        </p:blipFill>
        <p:spPr>
          <a:xfrm>
            <a:off x="1043608" y="1340767"/>
            <a:ext cx="6912768" cy="5184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000"/>
                                        <p:tgtEl>
                                          <p:spTgt spid="1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 calcmode="lin" valueType="num">
                                      <p:cBhvr additive="base">
                                        <p:cTn id="12" dur="1000"/>
                                        <p:tgtEl>
                                          <p:spTgt spid="185"/>
                                        </p:tgtEl>
                                        <p:attrNameLst>
                                          <p:attrName>ppt_w</p:attrName>
                                        </p:attrNameLst>
                                      </p:cBhvr>
                                      <p:tavLst>
                                        <p:tav tm="0">
                                          <p:val>
                                            <p:strVal val="0"/>
                                          </p:val>
                                        </p:tav>
                                        <p:tav tm="100000">
                                          <p:val>
                                            <p:strVal val="#ppt_w"/>
                                          </p:val>
                                        </p:tav>
                                      </p:tavLst>
                                    </p:anim>
                                    <p:anim calcmode="lin" valueType="num">
                                      <p:cBhvr additive="base">
                                        <p:cTn id="13" dur="1000"/>
                                        <p:tgtEl>
                                          <p:spTgt spid="1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lvl="0">
              <a:buSzPts val="2800"/>
            </a:pPr>
            <a:r>
              <a:rPr lang="it-IT" sz="2800" dirty="0"/>
              <a:t>Zorba, ricordandosi della terza promessa fatta </a:t>
            </a:r>
            <a:r>
              <a:rPr lang="it-IT" sz="2800" dirty="0" smtClean="0"/>
              <a:t>a Kengah</a:t>
            </a:r>
            <a:r>
              <a:rPr lang="it-IT" sz="2800" dirty="0"/>
              <a:t>, porta Fifì nel punto più alto della città: il campanile.</a:t>
            </a:r>
            <a:endParaRPr sz="2800" dirty="0"/>
          </a:p>
        </p:txBody>
      </p:sp>
      <p:sp>
        <p:nvSpPr>
          <p:cNvPr id="191" name="Google Shape;191;p29"/>
          <p:cNvSpPr txBox="1"/>
          <p:nvPr/>
        </p:nvSpPr>
        <p:spPr>
          <a:xfrm>
            <a:off x="6719466" y="2262273"/>
            <a:ext cx="282959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chemeClr val="dk1"/>
                </a:solidFill>
                <a:latin typeface="Calibri"/>
                <a:ea typeface="Calibri"/>
                <a:cs typeface="Calibri"/>
                <a:sym typeface="Calibri"/>
              </a:rPr>
              <a:t>Dopo vari  tentativi finalmente la gabbianella supera la paura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chemeClr val="dk1"/>
                </a:solidFill>
                <a:latin typeface="Calibri"/>
                <a:ea typeface="Calibri"/>
                <a:cs typeface="Calibri"/>
                <a:sym typeface="Calibri"/>
              </a:rPr>
              <a:t>e vola.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chemeClr val="dk1"/>
                </a:solidFill>
                <a:latin typeface="Calibri"/>
                <a:ea typeface="Calibri"/>
                <a:cs typeface="Calibri"/>
                <a:sym typeface="Calibri"/>
              </a:rPr>
              <a:t>Dice addio a Zorba e a tutti i suoi amici gatti.</a:t>
            </a:r>
            <a:endParaRPr sz="2800" b="0" i="0" u="none" strike="noStrike" cap="none">
              <a:solidFill>
                <a:schemeClr val="dk1"/>
              </a:solidFill>
              <a:latin typeface="Calibri"/>
              <a:ea typeface="Calibri"/>
              <a:cs typeface="Calibri"/>
              <a:sym typeface="Calibri"/>
            </a:endParaRPr>
          </a:p>
        </p:txBody>
      </p:sp>
      <p:pic>
        <p:nvPicPr>
          <p:cNvPr id="192" name="Google Shape;192;p29" descr="C:\Users\Marica\Desktop\Disegni 2022\Rimpicciolite\20220529_165507.jpg"/>
          <p:cNvPicPr preferRelativeResize="0"/>
          <p:nvPr/>
        </p:nvPicPr>
        <p:blipFill rotWithShape="1">
          <a:blip r:embed="rId3">
            <a:alphaModFix/>
          </a:blip>
          <a:srcRect/>
          <a:stretch/>
        </p:blipFill>
        <p:spPr>
          <a:xfrm>
            <a:off x="2378" y="1700808"/>
            <a:ext cx="6624737" cy="49685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1000"/>
                                        <p:tgtEl>
                                          <p:spTgt spid="1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 calcmode="lin" valueType="num">
                                      <p:cBhvr additive="base">
                                        <p:cTn id="12" dur="1000"/>
                                        <p:tgtEl>
                                          <p:spTgt spid="191"/>
                                        </p:tgtEl>
                                        <p:attrNameLst>
                                          <p:attrName>ppt_w</p:attrName>
                                        </p:attrNameLst>
                                      </p:cBhvr>
                                      <p:tavLst>
                                        <p:tav tm="0">
                                          <p:val>
                                            <p:strVal val="0"/>
                                          </p:val>
                                        </p:tav>
                                        <p:tav tm="100000">
                                          <p:val>
                                            <p:strVal val="#ppt_w"/>
                                          </p:val>
                                        </p:tav>
                                      </p:tavLst>
                                    </p:anim>
                                    <p:anim calcmode="lin" valueType="num">
                                      <p:cBhvr additive="base">
                                        <p:cTn id="13" dur="1000"/>
                                        <p:tgtEl>
                                          <p:spTgt spid="191"/>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92"/>
                                        </p:tgtEl>
                                        <p:attrNameLst>
                                          <p:attrName>style.visibility</p:attrName>
                                        </p:attrNameLst>
                                      </p:cBhvr>
                                      <p:to>
                                        <p:strVal val="visible"/>
                                      </p:to>
                                    </p:set>
                                    <p:anim calcmode="lin" valueType="num">
                                      <p:cBhvr additive="base">
                                        <p:cTn id="18" dur="1000"/>
                                        <p:tgtEl>
                                          <p:spTgt spid="192"/>
                                        </p:tgtEl>
                                        <p:attrNameLst>
                                          <p:attrName>ppt_w</p:attrName>
                                        </p:attrNameLst>
                                      </p:cBhvr>
                                      <p:tavLst>
                                        <p:tav tm="0">
                                          <p:val>
                                            <p:strVal val="0"/>
                                          </p:val>
                                        </p:tav>
                                        <p:tav tm="100000">
                                          <p:val>
                                            <p:strVal val="#ppt_w"/>
                                          </p:val>
                                        </p:tav>
                                      </p:tavLst>
                                    </p:anim>
                                    <p:anim calcmode="lin" valueType="num">
                                      <p:cBhvr additive="base">
                                        <p:cTn id="19" dur="1000"/>
                                        <p:tgtEl>
                                          <p:spTgt spid="1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it-IT" sz="2800"/>
              <a:t>Si unisce ad uno stormo  di gabbiani andando incontro al suo futuro.</a:t>
            </a:r>
            <a:endParaRPr/>
          </a:p>
        </p:txBody>
      </p:sp>
      <p:pic>
        <p:nvPicPr>
          <p:cNvPr id="198" name="Google Shape;198;p30"/>
          <p:cNvPicPr preferRelativeResize="0"/>
          <p:nvPr/>
        </p:nvPicPr>
        <p:blipFill rotWithShape="1">
          <a:blip r:embed="rId3">
            <a:alphaModFix/>
          </a:blip>
          <a:srcRect/>
          <a:stretch/>
        </p:blipFill>
        <p:spPr>
          <a:xfrm>
            <a:off x="827584" y="1435445"/>
            <a:ext cx="7200800" cy="53072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additive="base">
                                        <p:cTn id="12" dur="1000"/>
                                        <p:tgtEl>
                                          <p:spTgt spid="198"/>
                                        </p:tgtEl>
                                        <p:attrNameLst>
                                          <p:attrName>ppt_w</p:attrName>
                                        </p:attrNameLst>
                                      </p:cBhvr>
                                      <p:tavLst>
                                        <p:tav tm="0">
                                          <p:val>
                                            <p:strVal val="0"/>
                                          </p:val>
                                        </p:tav>
                                        <p:tav tm="100000">
                                          <p:val>
                                            <p:strVal val="#ppt_w"/>
                                          </p:val>
                                        </p:tav>
                                      </p:tavLst>
                                    </p:anim>
                                    <p:anim calcmode="lin" valueType="num">
                                      <p:cBhvr additive="base">
                                        <p:cTn id="13" dur="1000"/>
                                        <p:tgtEl>
                                          <p:spTgt spid="19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p:nvPr/>
        </p:nvSpPr>
        <p:spPr>
          <a:xfrm>
            <a:off x="3814045" y="136386"/>
            <a:ext cx="4574380" cy="2083579"/>
          </a:xfrm>
          <a:prstGeom prst="wedgeRoundRectCallout">
            <a:avLst>
              <a:gd name="adj1" fmla="val -47713"/>
              <a:gd name="adj2" fmla="val 67488"/>
              <a:gd name="adj3"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4" name="Google Shape;204;p31" descr="C:\Users\Marica\Desktop\Disegni 2022\Rimpicciolite\20220529_165544.jpg"/>
          <p:cNvPicPr preferRelativeResize="0"/>
          <p:nvPr/>
        </p:nvPicPr>
        <p:blipFill rotWithShape="1">
          <a:blip r:embed="rId3">
            <a:alphaModFix/>
          </a:blip>
          <a:srcRect/>
          <a:stretch/>
        </p:blipFill>
        <p:spPr>
          <a:xfrm>
            <a:off x="251521" y="1032739"/>
            <a:ext cx="3381588" cy="5541967"/>
          </a:xfrm>
          <a:prstGeom prst="rect">
            <a:avLst/>
          </a:prstGeom>
          <a:noFill/>
          <a:ln>
            <a:noFill/>
          </a:ln>
        </p:spPr>
      </p:pic>
      <p:sp>
        <p:nvSpPr>
          <p:cNvPr id="205" name="Google Shape;205;p31"/>
          <p:cNvSpPr txBox="1"/>
          <p:nvPr/>
        </p:nvSpPr>
        <p:spPr>
          <a:xfrm>
            <a:off x="4139952" y="188640"/>
            <a:ext cx="4068452"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Abbiamo accolto Fifì anche se diversa da noi. Siamo felici di aver percorso  con lei un tratto del nostro cammino di vita. Non bisogna necessariamente essere uguali per andare d’accordo, la diversità ci offre l’occasione di crescere ed arricchirci a vicenda.</a:t>
            </a:r>
            <a:endParaRPr sz="1800" b="0" i="0" u="none" strike="noStrike" cap="none" dirty="0">
              <a:solidFill>
                <a:schemeClr val="dk1"/>
              </a:solidFill>
              <a:latin typeface="Calibri"/>
              <a:ea typeface="Calibri"/>
              <a:cs typeface="Calibri"/>
              <a:sym typeface="Calibri"/>
            </a:endParaRPr>
          </a:p>
        </p:txBody>
      </p:sp>
      <p:pic>
        <p:nvPicPr>
          <p:cNvPr id="206" name="Google Shape;206;p31" descr="C:\Users\Marica\Desktop\Disegni 2022\Rimpicciolite\20220529_165709.jpg"/>
          <p:cNvPicPr preferRelativeResize="0"/>
          <p:nvPr/>
        </p:nvPicPr>
        <p:blipFill rotWithShape="1">
          <a:blip r:embed="rId4">
            <a:alphaModFix/>
          </a:blip>
          <a:srcRect/>
          <a:stretch/>
        </p:blipFill>
        <p:spPr>
          <a:xfrm>
            <a:off x="4860032" y="3140968"/>
            <a:ext cx="3840427" cy="28803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1000"/>
                                        <p:tgtEl>
                                          <p:spTgt spid="205"/>
                                        </p:tgtEl>
                                        <p:attrNameLst>
                                          <p:attrName>ppt_w</p:attrName>
                                        </p:attrNameLst>
                                      </p:cBhvr>
                                      <p:tavLst>
                                        <p:tav tm="0">
                                          <p:val>
                                            <p:strVal val="0"/>
                                          </p:val>
                                        </p:tav>
                                        <p:tav tm="100000">
                                          <p:val>
                                            <p:strVal val="#ppt_w"/>
                                          </p:val>
                                        </p:tav>
                                      </p:tavLst>
                                    </p:anim>
                                    <p:anim calcmode="lin" valueType="num">
                                      <p:cBhvr additive="base">
                                        <p:cTn id="8" dur="1000"/>
                                        <p:tgtEl>
                                          <p:spTgt spid="20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000" fill="hold"/>
                                        <p:tgtEl>
                                          <p:spTgt spid="20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1000" fill="hold"/>
                                        <p:tgtEl>
                                          <p:spTgt spid="2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395536" y="-25183"/>
            <a:ext cx="8291264" cy="115699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01456"/>
              <a:buFont typeface="Calibri"/>
              <a:buNone/>
            </a:pPr>
            <a:r>
              <a:rPr lang="it-IT" dirty="0"/>
              <a:t/>
            </a:r>
            <a:br>
              <a:rPr lang="it-IT" dirty="0"/>
            </a:br>
            <a:r>
              <a:rPr lang="it-IT" sz="3100" dirty="0"/>
              <a:t>Un </a:t>
            </a:r>
            <a:r>
              <a:rPr lang="it-IT" sz="3100" dirty="0" smtClean="0"/>
              <a:t>padre che </a:t>
            </a:r>
            <a:r>
              <a:rPr lang="it-IT" sz="3100" dirty="0"/>
              <a:t>ha l’aspetto di </a:t>
            </a:r>
            <a:r>
              <a:rPr lang="it-IT" sz="3100" dirty="0" smtClean="0"/>
              <a:t>Sepulveda </a:t>
            </a:r>
            <a:r>
              <a:rPr lang="it-IT" sz="3100" dirty="0"/>
              <a:t>e </a:t>
            </a:r>
            <a:r>
              <a:rPr lang="it-IT" sz="3100" dirty="0" smtClean="0"/>
              <a:t>una bambina </a:t>
            </a:r>
            <a:r>
              <a:rPr lang="it-IT" sz="3100" dirty="0"/>
              <a:t>inventano una filastrocca che riassume l’intero film…</a:t>
            </a:r>
            <a:endParaRPr sz="3100" dirty="0"/>
          </a:p>
        </p:txBody>
      </p:sp>
      <p:sp>
        <p:nvSpPr>
          <p:cNvPr id="93" name="Google Shape;93;p14"/>
          <p:cNvSpPr txBox="1"/>
          <p:nvPr/>
        </p:nvSpPr>
        <p:spPr>
          <a:xfrm>
            <a:off x="7004664" y="1620107"/>
            <a:ext cx="2339752"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Gatto che </a:t>
            </a:r>
            <a:r>
              <a:rPr lang="it-IT" sz="1800" b="0" i="0" u="none" strike="noStrike" cap="none" dirty="0" smtClean="0">
                <a:solidFill>
                  <a:schemeClr val="dk1"/>
                </a:solidFill>
                <a:latin typeface="Calibri"/>
                <a:ea typeface="Calibri"/>
                <a:cs typeface="Calibri"/>
                <a:sym typeface="Calibri"/>
              </a:rPr>
              <a:t>ha fame </a:t>
            </a:r>
            <a:r>
              <a:rPr lang="it-IT" sz="1800" b="0" i="0" u="none" strike="noStrike" cap="none" dirty="0">
                <a:solidFill>
                  <a:schemeClr val="dk1"/>
                </a:solidFill>
                <a:latin typeface="Calibri"/>
                <a:ea typeface="Calibri"/>
                <a:cs typeface="Calibri"/>
                <a:sym typeface="Calibri"/>
              </a:rPr>
              <a:t>mangia di </a:t>
            </a:r>
            <a:r>
              <a:rPr lang="it-IT" sz="1800" b="0" i="0" u="none" strike="noStrike" cap="none" dirty="0" smtClean="0">
                <a:solidFill>
                  <a:schemeClr val="dk1"/>
                </a:solidFill>
                <a:latin typeface="Calibri"/>
                <a:ea typeface="Calibri"/>
                <a:cs typeface="Calibri"/>
                <a:sym typeface="Calibri"/>
              </a:rPr>
              <a:t>nuovo,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apre il frigo e </a:t>
            </a:r>
            <a:r>
              <a:rPr lang="it-IT" sz="1800" b="0" i="0" u="none" strike="noStrike" cap="none" dirty="0" smtClean="0">
                <a:solidFill>
                  <a:schemeClr val="dk1"/>
                </a:solidFill>
                <a:latin typeface="Calibri"/>
                <a:ea typeface="Calibri"/>
                <a:cs typeface="Calibri"/>
                <a:sym typeface="Calibri"/>
              </a:rPr>
              <a:t>trova…</a:t>
            </a: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smtClean="0">
                <a:solidFill>
                  <a:schemeClr val="dk1"/>
                </a:solidFill>
                <a:latin typeface="Calibri"/>
                <a:ea typeface="Calibri"/>
                <a:cs typeface="Calibri"/>
                <a:sym typeface="Calibri"/>
              </a:rPr>
              <a:t>l’uovo</a:t>
            </a:r>
            <a:r>
              <a:rPr lang="it-IT" sz="1800" b="0" i="0" u="none" strike="noStrike" cap="none"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Uovo di gatto </a:t>
            </a:r>
            <a:endParaRPr lang="it-IT" sz="18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smtClean="0">
                <a:solidFill>
                  <a:schemeClr val="dk1"/>
                </a:solidFill>
                <a:latin typeface="Calibri"/>
                <a:ea typeface="Calibri"/>
                <a:cs typeface="Calibri"/>
                <a:sym typeface="Calibri"/>
              </a:rPr>
              <a:t>gatto </a:t>
            </a:r>
            <a:r>
              <a:rPr lang="it-IT" sz="1800" b="0" i="0" u="none" strike="noStrike" cap="none" dirty="0">
                <a:solidFill>
                  <a:schemeClr val="dk1"/>
                </a:solidFill>
                <a:latin typeface="Calibri"/>
                <a:ea typeface="Calibri"/>
                <a:cs typeface="Calibri"/>
                <a:sym typeface="Calibri"/>
              </a:rPr>
              <a:t>ci </a:t>
            </a:r>
            <a:r>
              <a:rPr lang="it-IT" sz="1800" b="0" i="0" u="none" strike="noStrike" cap="none" dirty="0" smtClean="0">
                <a:solidFill>
                  <a:schemeClr val="dk1"/>
                </a:solidFill>
                <a:latin typeface="Calibri"/>
                <a:ea typeface="Calibri"/>
                <a:cs typeface="Calibri"/>
                <a:sym typeface="Calibri"/>
              </a:rPr>
              <a:t>cova,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gatto un po’ </a:t>
            </a:r>
            <a:r>
              <a:rPr lang="it-IT" sz="1800" b="0" i="0" u="none" strike="noStrike" cap="none" dirty="0" smtClean="0">
                <a:solidFill>
                  <a:schemeClr val="dk1"/>
                </a:solidFill>
                <a:latin typeface="Calibri"/>
                <a:ea typeface="Calibri"/>
                <a:cs typeface="Calibri"/>
                <a:sym typeface="Calibri"/>
              </a:rPr>
              <a:t>matto</a:t>
            </a: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smtClean="0">
                <a:solidFill>
                  <a:schemeClr val="dk1"/>
                </a:solidFill>
                <a:latin typeface="Calibri"/>
                <a:ea typeface="Calibri"/>
                <a:cs typeface="Calibri"/>
                <a:sym typeface="Calibri"/>
              </a:rPr>
              <a:t>che </a:t>
            </a:r>
            <a:r>
              <a:rPr lang="it-IT" sz="1800" b="0" i="0" u="none" strike="noStrike" cap="none" dirty="0">
                <a:solidFill>
                  <a:schemeClr val="dk1"/>
                </a:solidFill>
                <a:latin typeface="Calibri"/>
                <a:ea typeface="Calibri"/>
                <a:cs typeface="Calibri"/>
                <a:sym typeface="Calibri"/>
              </a:rPr>
              <a:t>cova le </a:t>
            </a:r>
            <a:r>
              <a:rPr lang="it-IT" sz="1800" b="0" i="0" u="none" strike="noStrike" cap="none" dirty="0" smtClean="0">
                <a:solidFill>
                  <a:schemeClr val="dk1"/>
                </a:solidFill>
                <a:latin typeface="Calibri"/>
                <a:ea typeface="Calibri"/>
                <a:cs typeface="Calibri"/>
                <a:sym typeface="Calibri"/>
              </a:rPr>
              <a:t>uova.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Corre </a:t>
            </a:r>
            <a:r>
              <a:rPr lang="it-IT" sz="1800" b="0" i="0" u="none" strike="noStrike" cap="none" dirty="0" smtClean="0">
                <a:solidFill>
                  <a:schemeClr val="dk1"/>
                </a:solidFill>
                <a:latin typeface="Calibri"/>
                <a:ea typeface="Calibri"/>
                <a:cs typeface="Calibri"/>
                <a:sym typeface="Calibri"/>
              </a:rPr>
              <a:t>vicino</a:t>
            </a: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smtClean="0">
                <a:solidFill>
                  <a:schemeClr val="dk1"/>
                </a:solidFill>
                <a:latin typeface="Calibri"/>
                <a:ea typeface="Calibri"/>
                <a:cs typeface="Calibri"/>
                <a:sym typeface="Calibri"/>
              </a:rPr>
              <a:t>vola </a:t>
            </a:r>
            <a:r>
              <a:rPr lang="it-IT" sz="1800" b="0" i="0" u="none" strike="noStrike" cap="none" dirty="0" smtClean="0">
                <a:solidFill>
                  <a:schemeClr val="dk1"/>
                </a:solidFill>
                <a:latin typeface="Calibri"/>
                <a:ea typeface="Calibri"/>
                <a:cs typeface="Calibri"/>
                <a:sym typeface="Calibri"/>
              </a:rPr>
              <a:t>lontano, </a:t>
            </a:r>
            <a:endParaRPr lang="it-IT" sz="18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smtClean="0">
                <a:solidFill>
                  <a:schemeClr val="dk1"/>
                </a:solidFill>
                <a:latin typeface="Calibri"/>
                <a:ea typeface="Calibri"/>
                <a:cs typeface="Calibri"/>
                <a:sym typeface="Calibri"/>
              </a:rPr>
              <a:t>l’uovo </a:t>
            </a:r>
            <a:r>
              <a:rPr lang="it-IT" sz="1800" b="0" i="0" u="none" strike="noStrike" cap="none" dirty="0">
                <a:solidFill>
                  <a:schemeClr val="dk1"/>
                </a:solidFill>
                <a:latin typeface="Calibri"/>
                <a:ea typeface="Calibri"/>
                <a:cs typeface="Calibri"/>
                <a:sym typeface="Calibri"/>
              </a:rPr>
              <a:t>si rompe </a:t>
            </a:r>
            <a:endParaRPr lang="it-IT" sz="18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smtClean="0">
                <a:solidFill>
                  <a:schemeClr val="dk1"/>
                </a:solidFill>
                <a:latin typeface="Calibri"/>
                <a:ea typeface="Calibri"/>
                <a:cs typeface="Calibri"/>
                <a:sym typeface="Calibri"/>
              </a:rPr>
              <a:t>e appare un…</a:t>
            </a: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smtClean="0">
                <a:solidFill>
                  <a:schemeClr val="dk1"/>
                </a:solidFill>
                <a:latin typeface="Calibri"/>
                <a:ea typeface="Calibri"/>
                <a:cs typeface="Calibri"/>
                <a:sym typeface="Calibri"/>
              </a:rPr>
              <a:t>gabbiano</a:t>
            </a:r>
            <a:r>
              <a:rPr lang="it-IT" sz="1800" b="0" i="0" u="none" strike="noStrike" cap="none" dirty="0" smtClean="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pic>
        <p:nvPicPr>
          <p:cNvPr id="94" name="Google Shape;94;p14" descr="C:\Users\Marica\Desktop\Disegni 2022\Rimpicciolite\20220529_164910.jpg"/>
          <p:cNvPicPr preferRelativeResize="0"/>
          <p:nvPr/>
        </p:nvPicPr>
        <p:blipFill rotWithShape="1">
          <a:blip r:embed="rId3">
            <a:alphaModFix/>
          </a:blip>
          <a:srcRect/>
          <a:stretch/>
        </p:blipFill>
        <p:spPr>
          <a:xfrm>
            <a:off x="323528" y="1604748"/>
            <a:ext cx="6480720" cy="48605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500"/>
                                        <p:tgtEl>
                                          <p:spTgt spid="94"/>
                                        </p:tgtEl>
                                        <p:attrNameLst>
                                          <p:attrName>ppt_y</p:attrName>
                                        </p:attrNameLst>
                                      </p:cBhvr>
                                      <p:tavLst>
                                        <p:tav tm="0">
                                          <p:val>
                                            <p:strVal val="#ppt_y"/>
                                          </p:val>
                                        </p:tav>
                                        <p:tav tm="100000">
                                          <p:val>
                                            <p:strVal val="#ppt_y+1"/>
                                          </p:val>
                                        </p:tav>
                                      </p:tavLst>
                                    </p:anim>
                                    <p:set>
                                      <p:cBhvr>
                                        <p:cTn id="7" dur="1" fill="hold">
                                          <p:stCondLst>
                                            <p:cond delay="1500"/>
                                          </p:stCondLst>
                                        </p:cTn>
                                        <p:tgtEl>
                                          <p:spTgt spid="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nodeType="clickEffect">
                                  <p:stCondLst>
                                    <p:cond delay="0"/>
                                  </p:stCondLst>
                                  <p:childTnLst>
                                    <p:anim calcmode="lin" valueType="num">
                                      <p:cBhvr additive="base">
                                        <p:cTn id="16" dur="1000"/>
                                        <p:tgtEl>
                                          <p:spTgt spid="92"/>
                                        </p:tgtEl>
                                        <p:attrNameLst>
                                          <p:attrName>ppt_w</p:attrName>
                                        </p:attrNameLst>
                                      </p:cBhvr>
                                      <p:tavLst>
                                        <p:tav tm="0">
                                          <p:val>
                                            <p:strVal val="#ppt_w"/>
                                          </p:val>
                                        </p:tav>
                                        <p:tav tm="100000">
                                          <p:val>
                                            <p:strVal val="0"/>
                                          </p:val>
                                        </p:tav>
                                      </p:tavLst>
                                    </p:anim>
                                    <p:anim calcmode="lin" valueType="num">
                                      <p:cBhvr additive="base">
                                        <p:cTn id="17" dur="1000"/>
                                        <p:tgtEl>
                                          <p:spTgt spid="92"/>
                                        </p:tgtEl>
                                        <p:attrNameLst>
                                          <p:attrName>ppt_h</p:attrName>
                                        </p:attrNameLst>
                                      </p:cBhvr>
                                      <p:tavLst>
                                        <p:tav tm="0">
                                          <p:val>
                                            <p:strVal val="#ppt_h"/>
                                          </p:val>
                                        </p:tav>
                                        <p:tav tm="100000">
                                          <p:val>
                                            <p:strVal val="0"/>
                                          </p:val>
                                        </p:tav>
                                      </p:tavLst>
                                    </p:anim>
                                    <p:set>
                                      <p:cBhvr>
                                        <p:cTn id="18" dur="1" fill="hold">
                                          <p:stCondLst>
                                            <p:cond delay="1000"/>
                                          </p:stCondLst>
                                        </p:cTn>
                                        <p:tgtEl>
                                          <p:spTgt spid="9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1000"/>
                                        <p:tgtEl>
                                          <p:spTgt spid="92"/>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93"/>
                                        </p:tgtEl>
                                        <p:attrNameLst>
                                          <p:attrName>style.visibility</p:attrName>
                                        </p:attrNameLst>
                                      </p:cBhvr>
                                      <p:to>
                                        <p:strVal val="visible"/>
                                      </p:to>
                                    </p:set>
                                    <p:anim calcmode="lin" valueType="num">
                                      <p:cBhvr additive="base">
                                        <p:cTn id="28" dur="1000"/>
                                        <p:tgtEl>
                                          <p:spTgt spid="93"/>
                                        </p:tgtEl>
                                        <p:attrNameLst>
                                          <p:attrName>ppt_w</p:attrName>
                                        </p:attrNameLst>
                                      </p:cBhvr>
                                      <p:tavLst>
                                        <p:tav tm="0">
                                          <p:val>
                                            <p:strVal val="0"/>
                                          </p:val>
                                        </p:tav>
                                        <p:tav tm="100000">
                                          <p:val>
                                            <p:strVal val="#ppt_w"/>
                                          </p:val>
                                        </p:tav>
                                      </p:tavLst>
                                    </p:anim>
                                    <p:anim calcmode="lin" valueType="num">
                                      <p:cBhvr additive="base">
                                        <p:cTn id="29" dur="1000"/>
                                        <p:tgtEl>
                                          <p:spTgt spid="9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2"/>
          <p:cNvPicPr preferRelativeResize="0"/>
          <p:nvPr/>
        </p:nvPicPr>
        <p:blipFill rotWithShape="1">
          <a:blip r:embed="rId3">
            <a:alphaModFix/>
          </a:blip>
          <a:srcRect/>
          <a:stretch/>
        </p:blipFill>
        <p:spPr>
          <a:xfrm>
            <a:off x="4501008" y="-1"/>
            <a:ext cx="4539115" cy="5085443"/>
          </a:xfrm>
          <a:prstGeom prst="rect">
            <a:avLst/>
          </a:prstGeom>
          <a:noFill/>
          <a:ln>
            <a:noFill/>
          </a:ln>
        </p:spPr>
      </p:pic>
      <p:pic>
        <p:nvPicPr>
          <p:cNvPr id="212" name="Google Shape;212;p32" descr="C:\Users\Marica\Desktop\Disegni 2022\Rimpicciolite\20220529_165914.jpg"/>
          <p:cNvPicPr preferRelativeResize="0"/>
          <p:nvPr/>
        </p:nvPicPr>
        <p:blipFill rotWithShape="1">
          <a:blip r:embed="rId4">
            <a:alphaModFix/>
          </a:blip>
          <a:srcRect/>
          <a:stretch/>
        </p:blipFill>
        <p:spPr>
          <a:xfrm>
            <a:off x="0" y="404664"/>
            <a:ext cx="4501008" cy="6001344"/>
          </a:xfrm>
          <a:prstGeom prst="rect">
            <a:avLst/>
          </a:prstGeom>
          <a:noFill/>
          <a:ln>
            <a:noFill/>
          </a:ln>
        </p:spPr>
      </p:pic>
      <p:sp>
        <p:nvSpPr>
          <p:cNvPr id="213" name="Google Shape;213;p32"/>
          <p:cNvSpPr txBox="1"/>
          <p:nvPr/>
        </p:nvSpPr>
        <p:spPr>
          <a:xfrm>
            <a:off x="4937421" y="101499"/>
            <a:ext cx="4206579" cy="42473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Sono Fortunata di nome e di fatto perché ho incontrato amici  veri che mi hanno permesso di nascere, mi hanno nutrito e difeso da chi mi voleva male. Mi hanno aiutato, infine, a capire chi sono e mi hanno  incoraggiato quando è arrivato il momento di spiccare il volo.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La mia disavventura ha avuto origine da un disastro ambientale cioè dalla pazzia degli uomini.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Io spero che a nessun essere vivente accada ciò che è successo alla mia mamma. Ci dobbiamo impegnare tutti perché la natura venga rispettata e non inquinata.</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1000"/>
                                        <p:tgtEl>
                                          <p:spTgt spid="213"/>
                                        </p:tgtEl>
                                        <p:attrNameLst>
                                          <p:attrName>ppt_w</p:attrName>
                                        </p:attrNameLst>
                                      </p:cBhvr>
                                      <p:tavLst>
                                        <p:tav tm="0">
                                          <p:val>
                                            <p:strVal val="0"/>
                                          </p:val>
                                        </p:tav>
                                        <p:tav tm="100000">
                                          <p:val>
                                            <p:strVal val="#ppt_w"/>
                                          </p:val>
                                        </p:tav>
                                      </p:tavLst>
                                    </p:anim>
                                    <p:anim calcmode="lin" valueType="num">
                                      <p:cBhvr additive="base">
                                        <p:cTn id="8" dur="1000"/>
                                        <p:tgtEl>
                                          <p:spTgt spid="2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000" fill="hold"/>
                                        <p:tgtEl>
                                          <p:spTgt spid="2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p:nvPr/>
        </p:nvSpPr>
        <p:spPr>
          <a:xfrm>
            <a:off x="0" y="232523"/>
            <a:ext cx="8352928"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Calibri"/>
              <a:buNone/>
            </a:pPr>
            <a:r>
              <a:rPr lang="it-IT" sz="4400" b="0" i="0" u="none" strike="noStrike" cap="none">
                <a:solidFill>
                  <a:schemeClr val="dk1"/>
                </a:solidFill>
                <a:latin typeface="Calibri"/>
                <a:ea typeface="Calibri"/>
                <a:cs typeface="Calibri"/>
                <a:sym typeface="Calibri"/>
              </a:rPr>
              <a:t>I gatti…</a:t>
            </a:r>
            <a:endParaRPr sz="4400" b="0" i="0" u="none" strike="noStrike" cap="none">
              <a:solidFill>
                <a:schemeClr val="dk1"/>
              </a:solidFill>
              <a:latin typeface="Calibri"/>
              <a:ea typeface="Calibri"/>
              <a:cs typeface="Calibri"/>
              <a:sym typeface="Calibri"/>
            </a:endParaRPr>
          </a:p>
        </p:txBody>
      </p:sp>
      <p:pic>
        <p:nvPicPr>
          <p:cNvPr id="219" name="Google Shape;219;p33" descr="C:\Users\Marica\Desktop\Disegni 2022\Rimpicciolite\20220529_165626.jpg"/>
          <p:cNvPicPr preferRelativeResize="0"/>
          <p:nvPr/>
        </p:nvPicPr>
        <p:blipFill rotWithShape="1">
          <a:blip r:embed="rId3">
            <a:alphaModFix/>
          </a:blip>
          <a:srcRect/>
          <a:stretch/>
        </p:blipFill>
        <p:spPr>
          <a:xfrm>
            <a:off x="450411" y="1083086"/>
            <a:ext cx="2330738" cy="3107651"/>
          </a:xfrm>
          <a:prstGeom prst="rect">
            <a:avLst/>
          </a:prstGeom>
          <a:noFill/>
          <a:ln>
            <a:noFill/>
          </a:ln>
        </p:spPr>
      </p:pic>
      <p:pic>
        <p:nvPicPr>
          <p:cNvPr id="220" name="Google Shape;220;p33" descr="C:\Users\Marica\Desktop\Disegni 2022\Rimpicciolite\20220529_165556.jpg"/>
          <p:cNvPicPr preferRelativeResize="0"/>
          <p:nvPr/>
        </p:nvPicPr>
        <p:blipFill rotWithShape="1">
          <a:blip r:embed="rId4">
            <a:alphaModFix/>
          </a:blip>
          <a:srcRect/>
          <a:stretch/>
        </p:blipFill>
        <p:spPr>
          <a:xfrm>
            <a:off x="3196355" y="1412776"/>
            <a:ext cx="2927946" cy="2195959"/>
          </a:xfrm>
          <a:prstGeom prst="rect">
            <a:avLst/>
          </a:prstGeom>
          <a:noFill/>
          <a:ln>
            <a:noFill/>
          </a:ln>
        </p:spPr>
      </p:pic>
      <p:pic>
        <p:nvPicPr>
          <p:cNvPr id="221" name="Google Shape;221;p33" descr="C:\Users\Marica\Desktop\Disegni 2022\Rimpicciolite\20220529_165619.jpg"/>
          <p:cNvPicPr preferRelativeResize="0"/>
          <p:nvPr/>
        </p:nvPicPr>
        <p:blipFill rotWithShape="1">
          <a:blip r:embed="rId5">
            <a:alphaModFix/>
          </a:blip>
          <a:srcRect/>
          <a:stretch/>
        </p:blipFill>
        <p:spPr>
          <a:xfrm>
            <a:off x="6599218" y="232523"/>
            <a:ext cx="2318889" cy="3091852"/>
          </a:xfrm>
          <a:prstGeom prst="rect">
            <a:avLst/>
          </a:prstGeom>
          <a:noFill/>
          <a:ln>
            <a:noFill/>
          </a:ln>
        </p:spPr>
      </p:pic>
      <p:pic>
        <p:nvPicPr>
          <p:cNvPr id="222" name="Google Shape;222;p33" descr="C:\Users\Marica\Desktop\Disegni 2022\Rimpicciolite\20220529_165637.jpg"/>
          <p:cNvPicPr preferRelativeResize="0"/>
          <p:nvPr/>
        </p:nvPicPr>
        <p:blipFill rotWithShape="1">
          <a:blip r:embed="rId6">
            <a:alphaModFix/>
          </a:blip>
          <a:srcRect/>
          <a:stretch/>
        </p:blipFill>
        <p:spPr>
          <a:xfrm>
            <a:off x="6493789" y="3429001"/>
            <a:ext cx="2424318" cy="3232424"/>
          </a:xfrm>
          <a:prstGeom prst="rect">
            <a:avLst/>
          </a:prstGeom>
          <a:noFill/>
          <a:ln>
            <a:noFill/>
          </a:ln>
        </p:spPr>
      </p:pic>
      <p:pic>
        <p:nvPicPr>
          <p:cNvPr id="223" name="Google Shape;223;p33" descr="C:\Users\Marica\Desktop\Disegni 2022\Rimpicciolite\20220529_165700.jpg"/>
          <p:cNvPicPr preferRelativeResize="0"/>
          <p:nvPr/>
        </p:nvPicPr>
        <p:blipFill rotWithShape="1">
          <a:blip r:embed="rId7">
            <a:alphaModFix/>
          </a:blip>
          <a:srcRect/>
          <a:stretch/>
        </p:blipFill>
        <p:spPr>
          <a:xfrm>
            <a:off x="450411" y="4581128"/>
            <a:ext cx="2566211" cy="1924658"/>
          </a:xfrm>
          <a:prstGeom prst="rect">
            <a:avLst/>
          </a:prstGeom>
          <a:noFill/>
          <a:ln>
            <a:noFill/>
          </a:ln>
        </p:spPr>
      </p:pic>
      <p:pic>
        <p:nvPicPr>
          <p:cNvPr id="224" name="Google Shape;224;p33" descr="C:\Users\Marica\Desktop\Disegni 2022\Rimpicciolite\20220529_165709.jpg"/>
          <p:cNvPicPr preferRelativeResize="0"/>
          <p:nvPr/>
        </p:nvPicPr>
        <p:blipFill rotWithShape="1">
          <a:blip r:embed="rId8">
            <a:alphaModFix/>
          </a:blip>
          <a:srcRect/>
          <a:stretch/>
        </p:blipFill>
        <p:spPr>
          <a:xfrm>
            <a:off x="3220794" y="4083529"/>
            <a:ext cx="3121026" cy="2340769"/>
          </a:xfrm>
          <a:prstGeom prst="rect">
            <a:avLst/>
          </a:prstGeom>
          <a:noFill/>
          <a:ln>
            <a:noFill/>
          </a:ln>
        </p:spPr>
      </p:pic>
      <p:pic>
        <p:nvPicPr>
          <p:cNvPr id="225" name="Google Shape;225;p33" descr="C:\Users\Marica\Desktop\Disegni 2022\Rimpicciolite\20220529_165709.jpg"/>
          <p:cNvPicPr preferRelativeResize="0"/>
          <p:nvPr/>
        </p:nvPicPr>
        <p:blipFill rotWithShape="1">
          <a:blip r:embed="rId8">
            <a:alphaModFix/>
          </a:blip>
          <a:srcRect/>
          <a:stretch/>
        </p:blipFill>
        <p:spPr>
          <a:xfrm>
            <a:off x="3225995" y="4083528"/>
            <a:ext cx="3121026" cy="23407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221"/>
                                        </p:tgtEl>
                                        <p:attrNameLst>
                                          <p:attrName>style.visibility</p:attrName>
                                        </p:attrNameLst>
                                      </p:cBhvr>
                                      <p:to>
                                        <p:strVal val="visible"/>
                                      </p:to>
                                    </p:set>
                                    <p:anim calcmode="lin" valueType="num">
                                      <p:cBhvr additive="base">
                                        <p:cTn id="11" dur="1000"/>
                                        <p:tgtEl>
                                          <p:spTgt spid="221"/>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9"/>
                                        </p:tgtEl>
                                        <p:attrNameLst>
                                          <p:attrName>style.visibility</p:attrName>
                                        </p:attrNameLst>
                                      </p:cBhvr>
                                      <p:to>
                                        <p:strVal val="visible"/>
                                      </p:to>
                                    </p:set>
                                    <p:anim calcmode="lin" valueType="num">
                                      <p:cBhvr additive="base">
                                        <p:cTn id="16" dur="1000"/>
                                        <p:tgtEl>
                                          <p:spTgt spid="219"/>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20"/>
                                        </p:tgtEl>
                                        <p:attrNameLst>
                                          <p:attrName>style.visibility</p:attrName>
                                        </p:attrNameLst>
                                      </p:cBhvr>
                                      <p:to>
                                        <p:strVal val="visible"/>
                                      </p:to>
                                    </p:set>
                                    <p:anim calcmode="lin" valueType="num">
                                      <p:cBhvr additive="base">
                                        <p:cTn id="21" dur="1000"/>
                                        <p:tgtEl>
                                          <p:spTgt spid="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additive="base">
                                        <p:cTn id="26" dur="1000"/>
                                        <p:tgtEl>
                                          <p:spTgt spid="2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22"/>
                                        </p:tgtEl>
                                        <p:attrNameLst>
                                          <p:attrName>style.visibility</p:attrName>
                                        </p:attrNameLst>
                                      </p:cBhvr>
                                      <p:to>
                                        <p:strVal val="visible"/>
                                      </p:to>
                                    </p:set>
                                    <p:anim calcmode="lin" valueType="num">
                                      <p:cBhvr additive="base">
                                        <p:cTn id="31" dur="1000"/>
                                        <p:tgtEl>
                                          <p:spTgt spid="222"/>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23"/>
                                        </p:tgtEl>
                                        <p:attrNameLst>
                                          <p:attrName>style.visibility</p:attrName>
                                        </p:attrNameLst>
                                      </p:cBhvr>
                                      <p:to>
                                        <p:strVal val="visible"/>
                                      </p:to>
                                    </p:set>
                                    <p:anim calcmode="lin" valueType="num">
                                      <p:cBhvr additive="base">
                                        <p:cTn id="36" dur="1000"/>
                                        <p:tgtEl>
                                          <p:spTgt spid="2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4" descr="C:\Users\Marica\Desktop\Disegni 2022\Rimpicciolite\20220529_165723.jpg"/>
          <p:cNvPicPr preferRelativeResize="0"/>
          <p:nvPr/>
        </p:nvPicPr>
        <p:blipFill rotWithShape="1">
          <a:blip r:embed="rId3">
            <a:alphaModFix/>
          </a:blip>
          <a:srcRect/>
          <a:stretch/>
        </p:blipFill>
        <p:spPr>
          <a:xfrm>
            <a:off x="467796" y="1057101"/>
            <a:ext cx="2285770" cy="3047694"/>
          </a:xfrm>
          <a:prstGeom prst="rect">
            <a:avLst/>
          </a:prstGeom>
          <a:noFill/>
          <a:ln>
            <a:noFill/>
          </a:ln>
        </p:spPr>
      </p:pic>
      <p:pic>
        <p:nvPicPr>
          <p:cNvPr id="231" name="Google Shape;231;p34" descr="C:\Users\Marica\Desktop\Disegni 2022\Rimpicciolite\20220529_165730.jpg"/>
          <p:cNvPicPr preferRelativeResize="0"/>
          <p:nvPr/>
        </p:nvPicPr>
        <p:blipFill rotWithShape="1">
          <a:blip r:embed="rId4">
            <a:alphaModFix/>
          </a:blip>
          <a:srcRect/>
          <a:stretch/>
        </p:blipFill>
        <p:spPr>
          <a:xfrm>
            <a:off x="6453893" y="188640"/>
            <a:ext cx="2408937" cy="3211917"/>
          </a:xfrm>
          <a:prstGeom prst="rect">
            <a:avLst/>
          </a:prstGeom>
          <a:noFill/>
          <a:ln>
            <a:noFill/>
          </a:ln>
        </p:spPr>
      </p:pic>
      <p:pic>
        <p:nvPicPr>
          <p:cNvPr id="232" name="Google Shape;232;p34" descr="C:\Users\Marica\Desktop\Disegni 2022\Rimpicciolite\20220529_165747.jpg"/>
          <p:cNvPicPr preferRelativeResize="0"/>
          <p:nvPr/>
        </p:nvPicPr>
        <p:blipFill rotWithShape="1">
          <a:blip r:embed="rId5">
            <a:alphaModFix/>
          </a:blip>
          <a:srcRect/>
          <a:stretch/>
        </p:blipFill>
        <p:spPr>
          <a:xfrm>
            <a:off x="3491880" y="783043"/>
            <a:ext cx="2088232" cy="2784309"/>
          </a:xfrm>
          <a:prstGeom prst="rect">
            <a:avLst/>
          </a:prstGeom>
          <a:noFill/>
          <a:ln>
            <a:noFill/>
          </a:ln>
        </p:spPr>
      </p:pic>
      <p:pic>
        <p:nvPicPr>
          <p:cNvPr id="233" name="Google Shape;233;p34" descr="C:\Users\Marica\Desktop\Disegni 2022\Rimpicciolite\20220529_165759.jpg"/>
          <p:cNvPicPr preferRelativeResize="0"/>
          <p:nvPr/>
        </p:nvPicPr>
        <p:blipFill rotWithShape="1">
          <a:blip r:embed="rId6">
            <a:alphaModFix/>
          </a:blip>
          <a:srcRect/>
          <a:stretch/>
        </p:blipFill>
        <p:spPr>
          <a:xfrm>
            <a:off x="743004" y="4418684"/>
            <a:ext cx="2748876" cy="2061657"/>
          </a:xfrm>
          <a:prstGeom prst="rect">
            <a:avLst/>
          </a:prstGeom>
          <a:noFill/>
          <a:ln>
            <a:noFill/>
          </a:ln>
        </p:spPr>
      </p:pic>
      <p:pic>
        <p:nvPicPr>
          <p:cNvPr id="234" name="Google Shape;234;p34" descr="C:\Users\Marica\Desktop\Disegni 2022\Rimpicciolite\20220529_165806.jpg"/>
          <p:cNvPicPr preferRelativeResize="0"/>
          <p:nvPr/>
        </p:nvPicPr>
        <p:blipFill rotWithShape="1">
          <a:blip r:embed="rId7">
            <a:alphaModFix/>
          </a:blip>
          <a:srcRect/>
          <a:stretch/>
        </p:blipFill>
        <p:spPr>
          <a:xfrm>
            <a:off x="6525744" y="3698230"/>
            <a:ext cx="2265237" cy="3020316"/>
          </a:xfrm>
          <a:prstGeom prst="rect">
            <a:avLst/>
          </a:prstGeom>
          <a:noFill/>
          <a:ln>
            <a:noFill/>
          </a:ln>
        </p:spPr>
      </p:pic>
      <p:pic>
        <p:nvPicPr>
          <p:cNvPr id="235" name="Google Shape;235;p34" descr="C:\Users\Marica\Desktop\Disegni 2022\Rimpicciolite\20220529_165818.jpg"/>
          <p:cNvPicPr preferRelativeResize="0"/>
          <p:nvPr/>
        </p:nvPicPr>
        <p:blipFill rotWithShape="1">
          <a:blip r:embed="rId8">
            <a:alphaModFix/>
          </a:blip>
          <a:srcRect/>
          <a:stretch/>
        </p:blipFill>
        <p:spPr>
          <a:xfrm>
            <a:off x="3923928" y="3861048"/>
            <a:ext cx="1964469" cy="26192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p:tgtEl>
                                          <p:spTgt spid="23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 calcmode="lin" valueType="num">
                                      <p:cBhvr additive="base">
                                        <p:cTn id="12" dur="1000"/>
                                        <p:tgtEl>
                                          <p:spTgt spid="23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30"/>
                                        </p:tgtEl>
                                        <p:attrNameLst>
                                          <p:attrName>style.visibility</p:attrName>
                                        </p:attrNameLst>
                                      </p:cBhvr>
                                      <p:to>
                                        <p:strVal val="visible"/>
                                      </p:to>
                                    </p:set>
                                    <p:anim calcmode="lin" valueType="num">
                                      <p:cBhvr additive="base">
                                        <p:cTn id="17" dur="1000"/>
                                        <p:tgtEl>
                                          <p:spTgt spid="23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33"/>
                                        </p:tgtEl>
                                        <p:attrNameLst>
                                          <p:attrName>style.visibility</p:attrName>
                                        </p:attrNameLst>
                                      </p:cBhvr>
                                      <p:to>
                                        <p:strVal val="visible"/>
                                      </p:to>
                                    </p:set>
                                    <p:anim calcmode="lin" valueType="num">
                                      <p:cBhvr additive="base">
                                        <p:cTn id="22" dur="1000"/>
                                        <p:tgtEl>
                                          <p:spTgt spid="233"/>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34"/>
                                        </p:tgtEl>
                                        <p:attrNameLst>
                                          <p:attrName>style.visibility</p:attrName>
                                        </p:attrNameLst>
                                      </p:cBhvr>
                                      <p:to>
                                        <p:strVal val="visible"/>
                                      </p:to>
                                    </p:set>
                                    <p:anim calcmode="lin" valueType="num">
                                      <p:cBhvr additive="base">
                                        <p:cTn id="27" dur="1000"/>
                                        <p:tgtEl>
                                          <p:spTgt spid="234"/>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5"/>
                                        </p:tgtEl>
                                        <p:attrNameLst>
                                          <p:attrName>style.visibility</p:attrName>
                                        </p:attrNameLst>
                                      </p:cBhvr>
                                      <p:to>
                                        <p:strVal val="visible"/>
                                      </p:to>
                                    </p:set>
                                    <p:anim calcmode="lin" valueType="num">
                                      <p:cBhvr additive="base">
                                        <p:cTn id="32" dur="1000"/>
                                        <p:tgtEl>
                                          <p:spTgt spid="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5" descr="C:\Users\Marica\Desktop\Disegni 2022\Rimpicciolite\20220529_165825.jpg"/>
          <p:cNvPicPr preferRelativeResize="0"/>
          <p:nvPr/>
        </p:nvPicPr>
        <p:blipFill rotWithShape="1">
          <a:blip r:embed="rId3">
            <a:alphaModFix/>
          </a:blip>
          <a:srcRect/>
          <a:stretch/>
        </p:blipFill>
        <p:spPr>
          <a:xfrm>
            <a:off x="991819" y="1052736"/>
            <a:ext cx="2016224" cy="2688299"/>
          </a:xfrm>
          <a:prstGeom prst="rect">
            <a:avLst/>
          </a:prstGeom>
          <a:noFill/>
          <a:ln>
            <a:noFill/>
          </a:ln>
        </p:spPr>
      </p:pic>
      <p:pic>
        <p:nvPicPr>
          <p:cNvPr id="241" name="Google Shape;241;p35" descr="C:\Users\Marica\Desktop\Disegni 2022\Rimpicciolite\20220529_165836.jpg"/>
          <p:cNvPicPr preferRelativeResize="0"/>
          <p:nvPr/>
        </p:nvPicPr>
        <p:blipFill rotWithShape="1">
          <a:blip r:embed="rId4">
            <a:alphaModFix/>
          </a:blip>
          <a:srcRect/>
          <a:stretch/>
        </p:blipFill>
        <p:spPr>
          <a:xfrm>
            <a:off x="3779912" y="1052736"/>
            <a:ext cx="1872208" cy="2496278"/>
          </a:xfrm>
          <a:prstGeom prst="rect">
            <a:avLst/>
          </a:prstGeom>
          <a:noFill/>
          <a:ln>
            <a:noFill/>
          </a:ln>
        </p:spPr>
      </p:pic>
      <p:pic>
        <p:nvPicPr>
          <p:cNvPr id="242" name="Google Shape;242;p35" descr="C:\Users\Marica\Desktop\Disegni 2022\Rimpicciolite\20220529_165843.jpg"/>
          <p:cNvPicPr preferRelativeResize="0"/>
          <p:nvPr/>
        </p:nvPicPr>
        <p:blipFill rotWithShape="1">
          <a:blip r:embed="rId5">
            <a:alphaModFix/>
          </a:blip>
          <a:srcRect/>
          <a:stretch/>
        </p:blipFill>
        <p:spPr>
          <a:xfrm>
            <a:off x="6444208" y="548680"/>
            <a:ext cx="2184476" cy="2912635"/>
          </a:xfrm>
          <a:prstGeom prst="rect">
            <a:avLst/>
          </a:prstGeom>
          <a:noFill/>
          <a:ln>
            <a:noFill/>
          </a:ln>
        </p:spPr>
      </p:pic>
      <p:pic>
        <p:nvPicPr>
          <p:cNvPr id="243" name="Google Shape;243;p35" descr="C:\Users\Marica\Desktop\Disegni 2022\Rimpicciolite\20220529_165850.jpg"/>
          <p:cNvPicPr preferRelativeResize="0"/>
          <p:nvPr/>
        </p:nvPicPr>
        <p:blipFill rotWithShape="1">
          <a:blip r:embed="rId6">
            <a:alphaModFix/>
          </a:blip>
          <a:srcRect/>
          <a:stretch/>
        </p:blipFill>
        <p:spPr>
          <a:xfrm>
            <a:off x="6804248" y="3814224"/>
            <a:ext cx="2012241" cy="2682988"/>
          </a:xfrm>
          <a:prstGeom prst="rect">
            <a:avLst/>
          </a:prstGeom>
          <a:noFill/>
          <a:ln>
            <a:noFill/>
          </a:ln>
        </p:spPr>
      </p:pic>
      <p:pic>
        <p:nvPicPr>
          <p:cNvPr id="244" name="Google Shape;244;p35" descr="C:\Users\Marica\Desktop\Disegni 2022\Rimpicciolite\20220529_165907.jpg"/>
          <p:cNvPicPr preferRelativeResize="0"/>
          <p:nvPr/>
        </p:nvPicPr>
        <p:blipFill rotWithShape="1">
          <a:blip r:embed="rId7">
            <a:alphaModFix/>
          </a:blip>
          <a:srcRect/>
          <a:stretch/>
        </p:blipFill>
        <p:spPr>
          <a:xfrm>
            <a:off x="3929399" y="3953058"/>
            <a:ext cx="1908115" cy="2544154"/>
          </a:xfrm>
          <a:prstGeom prst="rect">
            <a:avLst/>
          </a:prstGeom>
          <a:noFill/>
          <a:ln>
            <a:noFill/>
          </a:ln>
        </p:spPr>
      </p:pic>
      <p:pic>
        <p:nvPicPr>
          <p:cNvPr id="245" name="Google Shape;245;p35" descr="C:\Users\Marica\Desktop\Disegni 2022\Rimpicciolite\20220529_165920.jpg"/>
          <p:cNvPicPr preferRelativeResize="0"/>
          <p:nvPr/>
        </p:nvPicPr>
        <p:blipFill rotWithShape="1">
          <a:blip r:embed="rId8">
            <a:alphaModFix/>
          </a:blip>
          <a:srcRect/>
          <a:stretch/>
        </p:blipFill>
        <p:spPr>
          <a:xfrm>
            <a:off x="1141464" y="4008440"/>
            <a:ext cx="1866579" cy="24887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p:tgtEl>
                                          <p:spTgt spid="24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 calcmode="lin" valueType="num">
                                      <p:cBhvr additive="base">
                                        <p:cTn id="12" dur="1000"/>
                                        <p:tgtEl>
                                          <p:spTgt spid="24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 calcmode="lin" valueType="num">
                                      <p:cBhvr additive="base">
                                        <p:cTn id="17" dur="1000"/>
                                        <p:tgtEl>
                                          <p:spTgt spid="24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45"/>
                                        </p:tgtEl>
                                        <p:attrNameLst>
                                          <p:attrName>style.visibility</p:attrName>
                                        </p:attrNameLst>
                                      </p:cBhvr>
                                      <p:to>
                                        <p:strVal val="visible"/>
                                      </p:to>
                                    </p:set>
                                    <p:anim calcmode="lin" valueType="num">
                                      <p:cBhvr additive="base">
                                        <p:cTn id="22" dur="1000"/>
                                        <p:tgtEl>
                                          <p:spTgt spid="24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43"/>
                                        </p:tgtEl>
                                        <p:attrNameLst>
                                          <p:attrName>style.visibility</p:attrName>
                                        </p:attrNameLst>
                                      </p:cBhvr>
                                      <p:to>
                                        <p:strVal val="visible"/>
                                      </p:to>
                                    </p:set>
                                    <p:anim calcmode="lin" valueType="num">
                                      <p:cBhvr additive="base">
                                        <p:cTn id="27" dur="1000"/>
                                        <p:tgtEl>
                                          <p:spTgt spid="243"/>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4"/>
                                        </p:tgtEl>
                                        <p:attrNameLst>
                                          <p:attrName>style.visibility</p:attrName>
                                        </p:attrNameLst>
                                      </p:cBhvr>
                                      <p:to>
                                        <p:strVal val="visible"/>
                                      </p:to>
                                    </p:set>
                                    <p:anim calcmode="lin" valueType="num">
                                      <p:cBhvr additive="base">
                                        <p:cTn id="32" dur="1000"/>
                                        <p:tgtEl>
                                          <p:spTgt spid="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6"/>
          <p:cNvPicPr preferRelativeResize="0"/>
          <p:nvPr/>
        </p:nvPicPr>
        <p:blipFill rotWithShape="1">
          <a:blip r:embed="rId3">
            <a:alphaModFix/>
          </a:blip>
          <a:srcRect/>
          <a:stretch/>
        </p:blipFill>
        <p:spPr>
          <a:xfrm>
            <a:off x="3489403" y="391638"/>
            <a:ext cx="1865572" cy="3453680"/>
          </a:xfrm>
          <a:prstGeom prst="rect">
            <a:avLst/>
          </a:prstGeom>
          <a:noFill/>
          <a:ln>
            <a:noFill/>
          </a:ln>
        </p:spPr>
      </p:pic>
      <p:pic>
        <p:nvPicPr>
          <p:cNvPr id="251" name="Google Shape;251;p36" descr="C:\Users\Marica\Desktop\Disegni 2022\Rimpicciolite\20220529_165942.jpg"/>
          <p:cNvPicPr preferRelativeResize="0"/>
          <p:nvPr/>
        </p:nvPicPr>
        <p:blipFill rotWithShape="1">
          <a:blip r:embed="rId4">
            <a:alphaModFix/>
          </a:blip>
          <a:srcRect/>
          <a:stretch/>
        </p:blipFill>
        <p:spPr>
          <a:xfrm>
            <a:off x="6352068" y="197144"/>
            <a:ext cx="2502785" cy="3337048"/>
          </a:xfrm>
          <a:prstGeom prst="rect">
            <a:avLst/>
          </a:prstGeom>
          <a:noFill/>
          <a:ln>
            <a:noFill/>
          </a:ln>
        </p:spPr>
      </p:pic>
      <p:pic>
        <p:nvPicPr>
          <p:cNvPr id="252" name="Google Shape;252;p36" descr="C:\Users\Marica\Desktop\Disegni 2022\Rimpicciolite\20220529_165955.jpg"/>
          <p:cNvPicPr preferRelativeResize="0"/>
          <p:nvPr/>
        </p:nvPicPr>
        <p:blipFill rotWithShape="1">
          <a:blip r:embed="rId5">
            <a:alphaModFix/>
          </a:blip>
          <a:srcRect/>
          <a:stretch/>
        </p:blipFill>
        <p:spPr>
          <a:xfrm>
            <a:off x="5633783" y="3757207"/>
            <a:ext cx="2228314" cy="2971086"/>
          </a:xfrm>
          <a:prstGeom prst="rect">
            <a:avLst/>
          </a:prstGeom>
          <a:noFill/>
          <a:ln>
            <a:noFill/>
          </a:ln>
        </p:spPr>
      </p:pic>
      <p:pic>
        <p:nvPicPr>
          <p:cNvPr id="253" name="Google Shape;253;p36" descr="C:\Users\Marica\Desktop\Disegni 2022\Rimpicciolite\20220529_165927.jpg"/>
          <p:cNvPicPr preferRelativeResize="0"/>
          <p:nvPr/>
        </p:nvPicPr>
        <p:blipFill rotWithShape="1">
          <a:blip r:embed="rId6">
            <a:alphaModFix/>
          </a:blip>
          <a:srcRect/>
          <a:stretch/>
        </p:blipFill>
        <p:spPr>
          <a:xfrm>
            <a:off x="258277" y="1603613"/>
            <a:ext cx="2952328" cy="46259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1000"/>
                                        <p:tgtEl>
                                          <p:spTgt spid="25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 calcmode="lin" valueType="num">
                                      <p:cBhvr additive="base">
                                        <p:cTn id="12" dur="1000"/>
                                        <p:tgtEl>
                                          <p:spTgt spid="25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2"/>
                                        </p:tgtEl>
                                        <p:attrNameLst>
                                          <p:attrName>style.visibility</p:attrName>
                                        </p:attrNameLst>
                                      </p:cBhvr>
                                      <p:to>
                                        <p:strVal val="visible"/>
                                      </p:to>
                                    </p:set>
                                    <p:anim calcmode="lin" valueType="num">
                                      <p:cBhvr additive="base">
                                        <p:cTn id="17" dur="1000"/>
                                        <p:tgtEl>
                                          <p:spTgt spid="2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3"/>
                                        </p:tgtEl>
                                        <p:attrNameLst>
                                          <p:attrName>style.visibility</p:attrName>
                                        </p:attrNameLst>
                                      </p:cBhvr>
                                      <p:to>
                                        <p:strVal val="visible"/>
                                      </p:to>
                                    </p:set>
                                    <p:anim calcmode="lin" valueType="num">
                                      <p:cBhvr additive="base">
                                        <p:cTn id="22" dur="1000"/>
                                        <p:tgtEl>
                                          <p:spTgt spid="2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7" descr="C:\Users\Marica\Desktop\Disegni 2022\Rimpicciolite\20220529_165650.jpg"/>
          <p:cNvPicPr preferRelativeResize="0"/>
          <p:nvPr/>
        </p:nvPicPr>
        <p:blipFill rotWithShape="1">
          <a:blip r:embed="rId3">
            <a:alphaModFix/>
          </a:blip>
          <a:srcRect/>
          <a:stretch/>
        </p:blipFill>
        <p:spPr>
          <a:xfrm>
            <a:off x="4206051" y="368660"/>
            <a:ext cx="1998222" cy="2664296"/>
          </a:xfrm>
          <a:prstGeom prst="rect">
            <a:avLst/>
          </a:prstGeom>
          <a:noFill/>
          <a:ln>
            <a:noFill/>
          </a:ln>
        </p:spPr>
      </p:pic>
      <p:pic>
        <p:nvPicPr>
          <p:cNvPr id="259" name="Google Shape;259;p37" descr="C:\Users\Marica\Desktop\Disegni 2022\Rimpicciolite\20220529_165739.jpg"/>
          <p:cNvPicPr preferRelativeResize="0"/>
          <p:nvPr/>
        </p:nvPicPr>
        <p:blipFill rotWithShape="1">
          <a:blip r:embed="rId4">
            <a:alphaModFix/>
          </a:blip>
          <a:srcRect/>
          <a:stretch/>
        </p:blipFill>
        <p:spPr>
          <a:xfrm>
            <a:off x="6583836" y="269345"/>
            <a:ext cx="2074201" cy="2765602"/>
          </a:xfrm>
          <a:prstGeom prst="rect">
            <a:avLst/>
          </a:prstGeom>
          <a:noFill/>
          <a:ln>
            <a:noFill/>
          </a:ln>
        </p:spPr>
      </p:pic>
      <p:pic>
        <p:nvPicPr>
          <p:cNvPr id="260" name="Google Shape;260;p37" descr="C:\Users\Marica\Desktop\Disegni 2022\Rimpicciolite\20220529_165858.jpg"/>
          <p:cNvPicPr preferRelativeResize="0"/>
          <p:nvPr/>
        </p:nvPicPr>
        <p:blipFill rotWithShape="1">
          <a:blip r:embed="rId5">
            <a:alphaModFix/>
          </a:blip>
          <a:srcRect/>
          <a:stretch/>
        </p:blipFill>
        <p:spPr>
          <a:xfrm>
            <a:off x="389428" y="1547047"/>
            <a:ext cx="3682426" cy="4909901"/>
          </a:xfrm>
          <a:prstGeom prst="rect">
            <a:avLst/>
          </a:prstGeom>
          <a:noFill/>
          <a:ln>
            <a:noFill/>
          </a:ln>
        </p:spPr>
      </p:pic>
      <p:pic>
        <p:nvPicPr>
          <p:cNvPr id="261" name="Google Shape;261;p37" descr="C:\Users\Marica\Desktop\Disegni 2022\Rimpicciolite\20220529_165914.jpg"/>
          <p:cNvPicPr preferRelativeResize="0"/>
          <p:nvPr/>
        </p:nvPicPr>
        <p:blipFill rotWithShape="1">
          <a:blip r:embed="rId6">
            <a:alphaModFix/>
          </a:blip>
          <a:srcRect/>
          <a:stretch/>
        </p:blipFill>
        <p:spPr>
          <a:xfrm>
            <a:off x="4455476" y="3386832"/>
            <a:ext cx="2355726" cy="3140968"/>
          </a:xfrm>
          <a:prstGeom prst="rect">
            <a:avLst/>
          </a:prstGeom>
          <a:noFill/>
          <a:ln>
            <a:noFill/>
          </a:ln>
        </p:spPr>
      </p:pic>
      <p:pic>
        <p:nvPicPr>
          <p:cNvPr id="262" name="Google Shape;262;p37" descr="C:\Users\Marica\Desktop\Disegni 2022\Rimpicciolite\20220529_170003.jpg"/>
          <p:cNvPicPr preferRelativeResize="0"/>
          <p:nvPr/>
        </p:nvPicPr>
        <p:blipFill rotWithShape="1">
          <a:blip r:embed="rId7">
            <a:alphaModFix/>
          </a:blip>
          <a:srcRect/>
          <a:stretch/>
        </p:blipFill>
        <p:spPr>
          <a:xfrm>
            <a:off x="6876256" y="3612827"/>
            <a:ext cx="2016733" cy="2688977"/>
          </a:xfrm>
          <a:prstGeom prst="rect">
            <a:avLst/>
          </a:prstGeom>
          <a:noFill/>
          <a:ln>
            <a:noFill/>
          </a:ln>
        </p:spPr>
      </p:pic>
      <p:sp>
        <p:nvSpPr>
          <p:cNvPr id="263" name="Google Shape;263;p37"/>
          <p:cNvSpPr txBox="1"/>
          <p:nvPr/>
        </p:nvSpPr>
        <p:spPr>
          <a:xfrm>
            <a:off x="843850" y="241100"/>
            <a:ext cx="32280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rgbClr val="000000"/>
                </a:solidFill>
                <a:latin typeface="Calibri"/>
                <a:ea typeface="Calibri"/>
                <a:cs typeface="Calibri"/>
                <a:sym typeface="Calibri"/>
              </a:rPr>
              <a:t>…e le gabbianelle della 1D</a:t>
            </a:r>
            <a:endParaRPr sz="28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258"/>
                                        </p:tgtEl>
                                        <p:attrNameLst>
                                          <p:attrName>style.visibility</p:attrName>
                                        </p:attrNameLst>
                                      </p:cBhvr>
                                      <p:to>
                                        <p:strVal val="visible"/>
                                      </p:to>
                                    </p:set>
                                    <p:anim calcmode="lin" valueType="num">
                                      <p:cBhvr additive="base">
                                        <p:cTn id="11" dur="1000"/>
                                        <p:tgtEl>
                                          <p:spTgt spid="258"/>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59"/>
                                        </p:tgtEl>
                                        <p:attrNameLst>
                                          <p:attrName>style.visibility</p:attrName>
                                        </p:attrNameLst>
                                      </p:cBhvr>
                                      <p:to>
                                        <p:strVal val="visible"/>
                                      </p:to>
                                    </p:set>
                                    <p:anim calcmode="lin" valueType="num">
                                      <p:cBhvr additive="base">
                                        <p:cTn id="16" dur="1000"/>
                                        <p:tgtEl>
                                          <p:spTgt spid="259"/>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61"/>
                                        </p:tgtEl>
                                        <p:attrNameLst>
                                          <p:attrName>style.visibility</p:attrName>
                                        </p:attrNameLst>
                                      </p:cBhvr>
                                      <p:to>
                                        <p:strVal val="visible"/>
                                      </p:to>
                                    </p:set>
                                    <p:anim calcmode="lin" valueType="num">
                                      <p:cBhvr additive="base">
                                        <p:cTn id="21" dur="1000"/>
                                        <p:tgtEl>
                                          <p:spTgt spid="26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60"/>
                                        </p:tgtEl>
                                        <p:attrNameLst>
                                          <p:attrName>style.visibility</p:attrName>
                                        </p:attrNameLst>
                                      </p:cBhvr>
                                      <p:to>
                                        <p:strVal val="visible"/>
                                      </p:to>
                                    </p:set>
                                    <p:anim calcmode="lin" valueType="num">
                                      <p:cBhvr additive="base">
                                        <p:cTn id="26" dur="1000"/>
                                        <p:tgtEl>
                                          <p:spTgt spid="260"/>
                                        </p:tgtEl>
                                        <p:attrNameLst>
                                          <p:attrName>ppt_x</p:attrName>
                                        </p:attrNameLst>
                                      </p:cBhvr>
                                      <p:tavLst>
                                        <p:tav tm="0">
                                          <p:val>
                                            <p:strVal val="#ppt_x-1"/>
                                          </p:val>
                                        </p:tav>
                                        <p:tav tm="100000">
                                          <p:val>
                                            <p:strVal val="#ppt_x"/>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62"/>
                                        </p:tgtEl>
                                        <p:attrNameLst>
                                          <p:attrName>style.visibility</p:attrName>
                                        </p:attrNameLst>
                                      </p:cBhvr>
                                      <p:to>
                                        <p:strVal val="visible"/>
                                      </p:to>
                                    </p:set>
                                    <p:anim calcmode="lin" valueType="num">
                                      <p:cBhvr additive="base">
                                        <p:cTn id="31" dur="1000"/>
                                        <p:tgtEl>
                                          <p:spTgt spid="262"/>
                                        </p:tgtEl>
                                        <p:attrNameLst>
                                          <p:attrName>ppt_w</p:attrName>
                                        </p:attrNameLst>
                                      </p:cBhvr>
                                      <p:tavLst>
                                        <p:tav tm="0">
                                          <p:val>
                                            <p:strVal val="0"/>
                                          </p:val>
                                        </p:tav>
                                        <p:tav tm="100000">
                                          <p:val>
                                            <p:strVal val="#ppt_w"/>
                                          </p:val>
                                        </p:tav>
                                      </p:tavLst>
                                    </p:anim>
                                    <p:anim calcmode="lin" valueType="num">
                                      <p:cBhvr additive="base">
                                        <p:cTn id="32" dur="1000"/>
                                        <p:tgtEl>
                                          <p:spTgt spid="2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467544" y="40466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it-IT" sz="2800"/>
              <a:t>Ad Amburgo c’è una </a:t>
            </a:r>
            <a:r>
              <a:rPr lang="it-IT" sz="2800">
                <a:solidFill>
                  <a:srgbClr val="FF0000"/>
                </a:solidFill>
              </a:rPr>
              <a:t>guerra tra i topi di fogna</a:t>
            </a:r>
            <a:r>
              <a:rPr lang="it-IT" sz="2800"/>
              <a:t>, guidati dal grande Topo, che rubano cibo e rifiuti e vogliono conquistare la città</a:t>
            </a:r>
            <a:endParaRPr sz="2800"/>
          </a:p>
        </p:txBody>
      </p:sp>
      <p:sp>
        <p:nvSpPr>
          <p:cNvPr id="100" name="Google Shape;100;p15"/>
          <p:cNvSpPr txBox="1"/>
          <p:nvPr/>
        </p:nvSpPr>
        <p:spPr>
          <a:xfrm>
            <a:off x="7029788" y="1844824"/>
            <a:ext cx="21237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rgbClr val="FF0000"/>
                </a:solidFill>
                <a:latin typeface="Calibri"/>
                <a:ea typeface="Calibri"/>
                <a:cs typeface="Calibri"/>
                <a:sym typeface="Calibri"/>
              </a:rPr>
              <a:t>e i gatti del porto</a:t>
            </a:r>
            <a:r>
              <a:rPr lang="it-IT" sz="2800" b="0" i="0" u="none" strike="noStrike" cap="none">
                <a:solidFill>
                  <a:srgbClr val="000000"/>
                </a:solidFill>
                <a:latin typeface="Calibri"/>
                <a:ea typeface="Calibri"/>
                <a:cs typeface="Calibri"/>
                <a:sym typeface="Calibri"/>
              </a:rPr>
              <a:t>, Zorba e i suoi quattro amici, che intervengono sempre per fermarli.</a:t>
            </a:r>
            <a:endParaRPr sz="2800" b="0" i="0" u="none" strike="noStrike" cap="none">
              <a:solidFill>
                <a:schemeClr val="dk1"/>
              </a:solidFill>
              <a:latin typeface="Calibri"/>
              <a:ea typeface="Calibri"/>
              <a:cs typeface="Calibri"/>
              <a:sym typeface="Calibri"/>
            </a:endParaRPr>
          </a:p>
        </p:txBody>
      </p:sp>
      <p:pic>
        <p:nvPicPr>
          <p:cNvPr id="101" name="Google Shape;101;p15" descr="C:\Users\Marica\Desktop\Disegni 2022\Rimpicciolite\20220529_164928.jpg"/>
          <p:cNvPicPr preferRelativeResize="0">
            <a:picLocks noGrp="1"/>
          </p:cNvPicPr>
          <p:nvPr>
            <p:ph type="body" idx="1"/>
          </p:nvPr>
        </p:nvPicPr>
        <p:blipFill rotWithShape="1">
          <a:blip r:embed="rId3">
            <a:alphaModFix/>
          </a:blip>
          <a:srcRect/>
          <a:stretch/>
        </p:blipFill>
        <p:spPr>
          <a:xfrm>
            <a:off x="539552" y="1666409"/>
            <a:ext cx="6480720" cy="48605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p:tgtEl>
                                          <p:spTgt spid="10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1000"/>
                                        <p:tgtEl>
                                          <p:spTgt spid="9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1000"/>
                                        <p:tgtEl>
                                          <p:spTgt spid="100"/>
                                        </p:tgtEl>
                                        <p:attrNameLst>
                                          <p:attrName>ppt_w</p:attrName>
                                        </p:attrNameLst>
                                      </p:cBhvr>
                                      <p:tavLst>
                                        <p:tav tm="0">
                                          <p:val>
                                            <p:strVal val="0"/>
                                          </p:val>
                                        </p:tav>
                                        <p:tav tm="100000">
                                          <p:val>
                                            <p:strVal val="#ppt_w"/>
                                          </p:val>
                                        </p:tav>
                                      </p:tavLst>
                                    </p:anim>
                                    <p:anim calcmode="lin" valueType="num">
                                      <p:cBhvr additive="base">
                                        <p:cTn id="18" dur="1000"/>
                                        <p:tgtEl>
                                          <p:spTgt spid="1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467544" y="112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it-IT" sz="2800"/>
              <a:t>I topi portano il cibo al Grande Topo per farlo ingrassare sempre di più.</a:t>
            </a:r>
            <a:endParaRPr sz="2800"/>
          </a:p>
        </p:txBody>
      </p:sp>
      <p:pic>
        <p:nvPicPr>
          <p:cNvPr id="107" name="Google Shape;107;p16" descr="C:\Users\Marica\Desktop\Disegni 2022\Rimpicciolite\20220529_164945.jpg"/>
          <p:cNvPicPr preferRelativeResize="0">
            <a:picLocks noGrp="1"/>
          </p:cNvPicPr>
          <p:nvPr>
            <p:ph type="body" idx="1"/>
          </p:nvPr>
        </p:nvPicPr>
        <p:blipFill rotWithShape="1">
          <a:blip r:embed="rId3">
            <a:alphaModFix/>
          </a:blip>
          <a:srcRect/>
          <a:stretch/>
        </p:blipFill>
        <p:spPr>
          <a:xfrm>
            <a:off x="935592" y="1154277"/>
            <a:ext cx="7272900" cy="5454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1000"/>
                                        <p:tgtEl>
                                          <p:spTgt spid="10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6"/>
                                        </p:tgtEl>
                                      </p:cBhvr>
                                    </p:animEffect>
                                    <p:set>
                                      <p:cBhvr>
                                        <p:cTn id="12" dur="1" fill="hold">
                                          <p:stCondLst>
                                            <p:cond delay="100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0" y="0"/>
            <a:ext cx="8809709" cy="112474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it-IT" sz="3200" dirty="0"/>
              <a:t/>
            </a:r>
            <a:br>
              <a:rPr lang="it-IT" sz="3200" dirty="0"/>
            </a:br>
            <a:r>
              <a:rPr lang="it-IT" sz="2800" dirty="0"/>
              <a:t>Kengah con il suo branco di gabbiani si tuffa in mare per cercare cibo ma l’acqua è invasa dal petrolio</a:t>
            </a:r>
            <a:endParaRPr sz="2800" dirty="0"/>
          </a:p>
        </p:txBody>
      </p:sp>
      <p:pic>
        <p:nvPicPr>
          <p:cNvPr id="113" name="Google Shape;113;p17" descr="C:\Users\Marica\Desktop\Disegni 2022\Rimpicciolite\20220529_165159.jpg"/>
          <p:cNvPicPr preferRelativeResize="0">
            <a:picLocks noGrp="1"/>
          </p:cNvPicPr>
          <p:nvPr>
            <p:ph type="body" idx="1"/>
          </p:nvPr>
        </p:nvPicPr>
        <p:blipFill rotWithShape="1">
          <a:blip r:embed="rId3">
            <a:alphaModFix/>
          </a:blip>
          <a:srcRect/>
          <a:stretch/>
        </p:blipFill>
        <p:spPr>
          <a:xfrm>
            <a:off x="-10942" y="1412776"/>
            <a:ext cx="7175229" cy="5381422"/>
          </a:xfrm>
          <a:prstGeom prst="rect">
            <a:avLst/>
          </a:prstGeom>
          <a:noFill/>
          <a:ln>
            <a:noFill/>
          </a:ln>
        </p:spPr>
      </p:pic>
      <p:sp>
        <p:nvSpPr>
          <p:cNvPr id="114" name="Google Shape;114;p17"/>
          <p:cNvSpPr txBox="1"/>
          <p:nvPr/>
        </p:nvSpPr>
        <p:spPr>
          <a:xfrm>
            <a:off x="7164288" y="1484784"/>
            <a:ext cx="2108400" cy="489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0" i="0" u="none" strike="noStrike" cap="none" dirty="0">
                <a:solidFill>
                  <a:srgbClr val="000000"/>
                </a:solidFill>
                <a:latin typeface="Calibri"/>
                <a:ea typeface="Calibri"/>
                <a:cs typeface="Calibri"/>
                <a:sym typeface="Calibri"/>
              </a:rPr>
              <a:t>caduto in mare in seguito ad uno scontro tra una motovedetta e una petroliera. Kengah vi rimane intrappolata</a:t>
            </a:r>
            <a:r>
              <a:rPr lang="it-IT" sz="3200" b="0" i="0" u="none" strike="noStrike" cap="none" dirty="0">
                <a:solidFill>
                  <a:srgbClr val="000000"/>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000"/>
                                        <p:tgtEl>
                                          <p:spTgt spid="114"/>
                                        </p:tgtEl>
                                        <p:attrNameLst>
                                          <p:attrName>ppt_w</p:attrName>
                                        </p:attrNameLst>
                                      </p:cBhvr>
                                      <p:tavLst>
                                        <p:tav tm="0">
                                          <p:val>
                                            <p:strVal val="0"/>
                                          </p:val>
                                        </p:tav>
                                        <p:tav tm="100000">
                                          <p:val>
                                            <p:strVal val="#ppt_w"/>
                                          </p:val>
                                        </p:tav>
                                      </p:tavLst>
                                    </p:anim>
                                    <p:anim calcmode="lin" valueType="num">
                                      <p:cBhvr additive="base">
                                        <p:cTn id="8" dur="1000"/>
                                        <p:tgtEl>
                                          <p:spTgt spid="11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1000"/>
                                        <p:tgtEl>
                                          <p:spTgt spid="1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1000" fill="hold"/>
                                        <p:tgtEl>
                                          <p:spTgt spid="1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467544" y="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it-IT" sz="3600" dirty="0"/>
              <a:t>Kengah riesce a liberarsi e vola sopra la città</a:t>
            </a:r>
            <a:r>
              <a:rPr lang="it-IT" dirty="0"/>
              <a:t>. </a:t>
            </a:r>
            <a:endParaRPr dirty="0"/>
          </a:p>
        </p:txBody>
      </p:sp>
      <p:pic>
        <p:nvPicPr>
          <p:cNvPr id="120" name="Google Shape;120;p18" descr="C:\Users\Marica\Desktop\Disegni 2022\Rimpicciolite\20220529_165215.jpg"/>
          <p:cNvPicPr preferRelativeResize="0">
            <a:picLocks noGrp="1"/>
          </p:cNvPicPr>
          <p:nvPr>
            <p:ph type="body" idx="1"/>
          </p:nvPr>
        </p:nvPicPr>
        <p:blipFill rotWithShape="1">
          <a:blip r:embed="rId3">
            <a:alphaModFix/>
          </a:blip>
          <a:srcRect/>
          <a:stretch/>
        </p:blipFill>
        <p:spPr>
          <a:xfrm>
            <a:off x="971600" y="1162882"/>
            <a:ext cx="7272807" cy="54546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 calcmode="lin" valueType="num">
                                      <p:cBhvr additive="base">
                                        <p:cTn id="12" dur="1000"/>
                                        <p:tgtEl>
                                          <p:spTgt spid="120"/>
                                        </p:tgtEl>
                                        <p:attrNameLst>
                                          <p:attrName>ppt_w</p:attrName>
                                        </p:attrNameLst>
                                      </p:cBhvr>
                                      <p:tavLst>
                                        <p:tav tm="0">
                                          <p:val>
                                            <p:strVal val="0"/>
                                          </p:val>
                                        </p:tav>
                                        <p:tav tm="100000">
                                          <p:val>
                                            <p:strVal val="#ppt_w"/>
                                          </p:val>
                                        </p:tav>
                                      </p:tavLst>
                                    </p:anim>
                                    <p:anim calcmode="lin" valueType="num">
                                      <p:cBhvr additive="base">
                                        <p:cTn id="13" dur="1000"/>
                                        <p:tgtEl>
                                          <p:spTgt spid="1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395536" y="853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it-IT" sz="2800"/>
              <a:t>La gabbiana atterra nel giardino di Zorba e prima di morire  gli chiede di mantenere tre promesse:  </a:t>
            </a:r>
            <a:endParaRPr sz="2800"/>
          </a:p>
        </p:txBody>
      </p:sp>
      <p:sp>
        <p:nvSpPr>
          <p:cNvPr id="126" name="Google Shape;126;p19"/>
          <p:cNvSpPr txBox="1"/>
          <p:nvPr/>
        </p:nvSpPr>
        <p:spPr>
          <a:xfrm>
            <a:off x="162860" y="1772816"/>
            <a:ext cx="125963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1) non mangiare l’uovo che stava per deporre </a:t>
            </a:r>
            <a:endParaRPr sz="1800" b="0" i="0" u="none" strike="noStrike" cap="none">
              <a:solidFill>
                <a:schemeClr val="dk1"/>
              </a:solidFill>
              <a:latin typeface="Calibri"/>
              <a:ea typeface="Calibri"/>
              <a:cs typeface="Calibri"/>
              <a:sym typeface="Calibri"/>
            </a:endParaRPr>
          </a:p>
        </p:txBody>
      </p:sp>
      <p:sp>
        <p:nvSpPr>
          <p:cNvPr id="127" name="Google Shape;127;p19"/>
          <p:cNvSpPr txBox="1"/>
          <p:nvPr/>
        </p:nvSpPr>
        <p:spPr>
          <a:xfrm>
            <a:off x="162860" y="3634361"/>
            <a:ext cx="1403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2) crescere il piccolo</a:t>
            </a:r>
            <a:endParaRPr sz="1800" b="0" i="0" u="none" strike="noStrike" cap="none">
              <a:solidFill>
                <a:schemeClr val="dk1"/>
              </a:solidFill>
              <a:latin typeface="Calibri"/>
              <a:ea typeface="Calibri"/>
              <a:cs typeface="Calibri"/>
              <a:sym typeface="Calibri"/>
            </a:endParaRPr>
          </a:p>
        </p:txBody>
      </p:sp>
      <p:sp>
        <p:nvSpPr>
          <p:cNvPr id="128" name="Google Shape;128;p19"/>
          <p:cNvSpPr txBox="1"/>
          <p:nvPr/>
        </p:nvSpPr>
        <p:spPr>
          <a:xfrm>
            <a:off x="162860" y="4869160"/>
            <a:ext cx="150354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3) insegnargli a volare</a:t>
            </a:r>
            <a:endParaRPr sz="1800" b="0" i="0" u="none" strike="noStrike" cap="none">
              <a:solidFill>
                <a:schemeClr val="dk1"/>
              </a:solidFill>
              <a:latin typeface="Calibri"/>
              <a:ea typeface="Calibri"/>
              <a:cs typeface="Calibri"/>
              <a:sym typeface="Calibri"/>
            </a:endParaRPr>
          </a:p>
        </p:txBody>
      </p:sp>
      <p:pic>
        <p:nvPicPr>
          <p:cNvPr id="129" name="Google Shape;129;p19" descr="C:\Users\Marica\Desktop\Disegni 2022\Rimpicciolite\20220529_165232.jpg"/>
          <p:cNvPicPr preferRelativeResize="0">
            <a:picLocks noGrp="1"/>
          </p:cNvPicPr>
          <p:nvPr>
            <p:ph type="body" idx="1"/>
          </p:nvPr>
        </p:nvPicPr>
        <p:blipFill rotWithShape="1">
          <a:blip r:embed="rId3">
            <a:alphaModFix/>
          </a:blip>
          <a:srcRect/>
          <a:stretch/>
        </p:blipFill>
        <p:spPr>
          <a:xfrm>
            <a:off x="1653679" y="1196752"/>
            <a:ext cx="7296811" cy="54726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1000"/>
                                        <p:tgtEl>
                                          <p:spTgt spid="126"/>
                                        </p:tgtEl>
                                        <p:attrNameLst>
                                          <p:attrName>ppt_w</p:attrName>
                                        </p:attrNameLst>
                                      </p:cBhvr>
                                      <p:tavLst>
                                        <p:tav tm="0">
                                          <p:val>
                                            <p:strVal val="0"/>
                                          </p:val>
                                        </p:tav>
                                        <p:tav tm="100000">
                                          <p:val>
                                            <p:strVal val="#ppt_w"/>
                                          </p:val>
                                        </p:tav>
                                      </p:tavLst>
                                    </p:anim>
                                    <p:anim calcmode="lin" valueType="num">
                                      <p:cBhvr additive="base">
                                        <p:cTn id="8" dur="1000"/>
                                        <p:tgtEl>
                                          <p:spTgt spid="12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7"/>
                                        </p:tgtEl>
                                        <p:attrNameLst>
                                          <p:attrName>style.visibility</p:attrName>
                                        </p:attrNameLst>
                                      </p:cBhvr>
                                      <p:to>
                                        <p:strVal val="visible"/>
                                      </p:to>
                                    </p:set>
                                    <p:anim calcmode="lin" valueType="num">
                                      <p:cBhvr additive="base">
                                        <p:cTn id="13" dur="1000"/>
                                        <p:tgtEl>
                                          <p:spTgt spid="127"/>
                                        </p:tgtEl>
                                        <p:attrNameLst>
                                          <p:attrName>ppt_w</p:attrName>
                                        </p:attrNameLst>
                                      </p:cBhvr>
                                      <p:tavLst>
                                        <p:tav tm="0">
                                          <p:val>
                                            <p:strVal val="0"/>
                                          </p:val>
                                        </p:tav>
                                        <p:tav tm="100000">
                                          <p:val>
                                            <p:strVal val="#ppt_w"/>
                                          </p:val>
                                        </p:tav>
                                      </p:tavLst>
                                    </p:anim>
                                    <p:anim calcmode="lin" valueType="num">
                                      <p:cBhvr additive="base">
                                        <p:cTn id="14" dur="1000"/>
                                        <p:tgtEl>
                                          <p:spTgt spid="12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anim calcmode="lin" valueType="num">
                                      <p:cBhvr additive="base">
                                        <p:cTn id="19" dur="1000"/>
                                        <p:tgtEl>
                                          <p:spTgt spid="128"/>
                                        </p:tgtEl>
                                        <p:attrNameLst>
                                          <p:attrName>ppt_w</p:attrName>
                                        </p:attrNameLst>
                                      </p:cBhvr>
                                      <p:tavLst>
                                        <p:tav tm="0">
                                          <p:val>
                                            <p:strVal val="0"/>
                                          </p:val>
                                        </p:tav>
                                        <p:tav tm="100000">
                                          <p:val>
                                            <p:strVal val="#ppt_w"/>
                                          </p:val>
                                        </p:tav>
                                      </p:tavLst>
                                    </p:anim>
                                    <p:anim calcmode="lin" valueType="num">
                                      <p:cBhvr additive="base">
                                        <p:cTn id="20" dur="1000"/>
                                        <p:tgtEl>
                                          <p:spTgt spid="128"/>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Effect transition="in" filter="fade">
                                      <p:cBhvr>
                                        <p:cTn id="25" dur="1000"/>
                                        <p:tgtEl>
                                          <p:spTgt spid="1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fade">
                                      <p:cBhvr>
                                        <p:cTn id="30"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251520" y="-277186"/>
            <a:ext cx="8892480" cy="204360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it-IT" sz="2800"/>
              <a:t>I gatti amici di Zorba disposti in cerchio guardano l’uovo e vogliono mangiarlo ma Zorba li ferma e spiega loro che non devono farlo </a:t>
            </a:r>
            <a:endParaRPr/>
          </a:p>
        </p:txBody>
      </p:sp>
      <p:sp>
        <p:nvSpPr>
          <p:cNvPr id="135" name="Google Shape;135;p20"/>
          <p:cNvSpPr txBox="1"/>
          <p:nvPr/>
        </p:nvSpPr>
        <p:spPr>
          <a:xfrm>
            <a:off x="7356470" y="1916832"/>
            <a:ext cx="1915374"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0" i="0" u="none" strike="noStrike" cap="none">
                <a:solidFill>
                  <a:schemeClr val="dk1"/>
                </a:solidFill>
                <a:latin typeface="Calibri"/>
                <a:ea typeface="Calibri"/>
                <a:cs typeface="Calibri"/>
                <a:sym typeface="Calibri"/>
              </a:rPr>
              <a:t>perché lo aveva promesso alla mamma gabbiana.  </a:t>
            </a:r>
            <a:endParaRPr sz="2800" b="0" i="0" u="none" strike="noStrike" cap="none">
              <a:solidFill>
                <a:schemeClr val="dk1"/>
              </a:solidFill>
              <a:latin typeface="Calibri"/>
              <a:ea typeface="Calibri"/>
              <a:cs typeface="Calibri"/>
              <a:sym typeface="Calibri"/>
            </a:endParaRPr>
          </a:p>
        </p:txBody>
      </p:sp>
      <p:pic>
        <p:nvPicPr>
          <p:cNvPr id="136" name="Google Shape;136;p20" descr="C:\Users\Marica\Desktop\Disegni 2022\Rimpicciolite\20220529_165248.jpg"/>
          <p:cNvPicPr preferRelativeResize="0"/>
          <p:nvPr/>
        </p:nvPicPr>
        <p:blipFill rotWithShape="1">
          <a:blip r:embed="rId3">
            <a:alphaModFix/>
          </a:blip>
          <a:srcRect/>
          <a:stretch/>
        </p:blipFill>
        <p:spPr>
          <a:xfrm>
            <a:off x="-27353" y="1447999"/>
            <a:ext cx="7228626" cy="5410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p:tgtEl>
                                          <p:spTgt spid="13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additive="base">
                                        <p:cTn id="12" dur="1000"/>
                                        <p:tgtEl>
                                          <p:spTgt spid="135"/>
                                        </p:tgtEl>
                                        <p:attrNameLst>
                                          <p:attrName>ppt_w</p:attrName>
                                        </p:attrNameLst>
                                      </p:cBhvr>
                                      <p:tavLst>
                                        <p:tav tm="0">
                                          <p:val>
                                            <p:strVal val="0"/>
                                          </p:val>
                                        </p:tav>
                                        <p:tav tm="100000">
                                          <p:val>
                                            <p:strVal val="#ppt_w"/>
                                          </p:val>
                                        </p:tav>
                                      </p:tavLst>
                                    </p:anim>
                                    <p:anim calcmode="lin" valueType="num">
                                      <p:cBhvr additive="base">
                                        <p:cTn id="13" dur="1000"/>
                                        <p:tgtEl>
                                          <p:spTgt spid="135"/>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6"/>
                                        </p:tgtEl>
                                        <p:attrNameLst>
                                          <p:attrName>style.visibility</p:attrName>
                                        </p:attrNameLst>
                                      </p:cBhvr>
                                      <p:to>
                                        <p:strVal val="visible"/>
                                      </p:to>
                                    </p:set>
                                    <p:anim calcmode="lin" valueType="num">
                                      <p:cBhvr additive="base">
                                        <p:cTn id="18" dur="1000"/>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00"/>
              </a:buClr>
              <a:buSzPct val="100000"/>
              <a:buFont typeface="Calibri"/>
              <a:buNone/>
            </a:pPr>
            <a:r>
              <a:rPr lang="it-IT" sz="2800">
                <a:solidFill>
                  <a:srgbClr val="000000"/>
                </a:solidFill>
              </a:rPr>
              <a:t>Zorba cova l’uovo con pazienza e amore finché un giorno per sbaglio si siede sull’uovo che si schiude e nasce un piccolo di gabbiano. </a:t>
            </a:r>
            <a:endParaRPr/>
          </a:p>
        </p:txBody>
      </p:sp>
      <p:pic>
        <p:nvPicPr>
          <p:cNvPr id="142" name="Google Shape;142;p21" descr="C:\Users\Marica\Desktop\Disegni 2022\Rimpicciolite\20220529_165249.jpg"/>
          <p:cNvPicPr preferRelativeResize="0">
            <a:picLocks noGrp="1"/>
          </p:cNvPicPr>
          <p:nvPr>
            <p:ph type="body" idx="1"/>
          </p:nvPr>
        </p:nvPicPr>
        <p:blipFill rotWithShape="1">
          <a:blip r:embed="rId3">
            <a:alphaModFix/>
          </a:blip>
          <a:srcRect/>
          <a:stretch/>
        </p:blipFill>
        <p:spPr>
          <a:xfrm>
            <a:off x="1187624" y="1484784"/>
            <a:ext cx="7056784" cy="50045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1000"/>
                                        <p:tgtEl>
                                          <p:spTgt spid="14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1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606</Words>
  <Application>Microsoft Office PowerPoint</Application>
  <PresentationFormat>Presentazione su schermo (4:3)</PresentationFormat>
  <Paragraphs>57</Paragraphs>
  <Slides>25</Slides>
  <Notes>25</Notes>
  <HiddenSlides>0</HiddenSlides>
  <MMClips>0</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Illustrazione de  «La gabbianella e il gatto» </vt:lpstr>
      <vt:lpstr> Un padre che ha l’aspetto di Sepulveda e una bambina inventano una filastrocca che riassume l’intero film…</vt:lpstr>
      <vt:lpstr>Ad Amburgo c’è una guerra tra i topi di fogna, guidati dal grande Topo, che rubano cibo e rifiuti e vogliono conquistare la città</vt:lpstr>
      <vt:lpstr>I topi portano il cibo al Grande Topo per farlo ingrassare sempre di più.</vt:lpstr>
      <vt:lpstr> Kengah con il suo branco di gabbiani si tuffa in mare per cercare cibo ma l’acqua è invasa dal petrolio</vt:lpstr>
      <vt:lpstr>Kengah riesce a liberarsi e vola sopra la città. </vt:lpstr>
      <vt:lpstr>La gabbiana atterra nel giardino di Zorba e prima di morire  gli chiede di mantenere tre promesse:  </vt:lpstr>
      <vt:lpstr>I gatti amici di Zorba disposti in cerchio guardano l’uovo e vogliono mangiarlo ma Zorba li ferma e spiega loro che non devono farlo </vt:lpstr>
      <vt:lpstr>Zorba cova l’uovo con pazienza e amore finché un giorno per sbaglio si siede sull’uovo che si schiude e nasce un piccolo di gabbiano. </vt:lpstr>
      <vt:lpstr>Dopo aver scoperto che è femmina la chiamano Fifì, abbreviazione di Fortunata.</vt:lpstr>
      <vt:lpstr>«Mamma Zorba» procura il cibo a Fifì e la vede  crescere intanto i topi si organizzano per rapirla.</vt:lpstr>
      <vt:lpstr>Pallino spaventa Fifì dicendole che lei non è un gatto (cosa che ha sempre pensato da quando è nata) ma è un gabbiano e quindi gli altri gatti vogliono farla ingrassare per mangiarsela.</vt:lpstr>
      <vt:lpstr>Spaventata Fifì scappa e viene catturata dai topi.</vt:lpstr>
      <vt:lpstr>Dopo la fuga di Fifì Pallino racconta l’accaduto ai gatti e i cinque felini cercano la gabbianella dappertutto.</vt:lpstr>
      <vt:lpstr>Per liberare Fifì e Pallino catturati dai topi, ispirandosi all’impresa del cavallo di Troia letta sull’Enciclopedia, </vt:lpstr>
      <vt:lpstr>Arrivati nella tana dei topi i gatti escono dal loro nascondiglio e salvano Fifì e Pallino</vt:lpstr>
      <vt:lpstr>Zorba, ricordandosi della terza promessa fatta a Kengah, porta Fifì nel punto più alto della città: il campanile.</vt:lpstr>
      <vt:lpstr>Si unisce ad uno stormo  di gabbiani andando incontro al suo futuro.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Illustrazione de  «La gabbianella e il gatto» </dc:title>
  <cp:lastModifiedBy>Marica</cp:lastModifiedBy>
  <cp:revision>8</cp:revision>
  <dcterms:modified xsi:type="dcterms:W3CDTF">2022-07-07T07:50:34Z</dcterms:modified>
</cp:coreProperties>
</file>